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ontserrat" panose="020B060402020202020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Varela Round" panose="020B0604020202020204" charset="-79"/>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f8596002b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f8596002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f8596002b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f859600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f8596002b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f8596002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1a69e36a5_2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1a69e36a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1a69e36a5_2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1a69e36a5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1a3fcd849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1a3fcd84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1a69e36a5_3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1a69e36a5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1a69e36a5_3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1a69e36a5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1a69e36a5_3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1a69e36a5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1a69e36a5_3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1a69e36a5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f446569f6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f446569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f446569f6_1_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f446569f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f4b3921d5_0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f4b3921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f446569f6_1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f446569f6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f91339a78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f91339a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1d14d2bac_0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1d14d2b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f8596002b_0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f859600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3f1b48be3_0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3f1b48b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f446569f6_1_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f446569f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f91339a78_1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7f91339a7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f91339a78_1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f91339a78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1a69e36a5_2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1a69e36a5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f446569f6_1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f446569f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f446569f6_1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f446569f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f446569f6_1_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f446569f6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descr="buildings4.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Google Shape;11;p2"/>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02058" y="1791243"/>
            <a:ext cx="235200" cy="0"/>
          </a:xfrm>
          <a:prstGeom prst="straightConnector1">
            <a:avLst/>
          </a:prstGeom>
          <a:noFill/>
          <a:ln w="9525" cap="flat" cmpd="sng">
            <a:solidFill>
              <a:srgbClr val="FFFFFF"/>
            </a:solidFill>
            <a:prstDash val="solid"/>
            <a:round/>
            <a:headEnd type="none" w="med" len="med"/>
            <a:tailEnd type="none" w="med" len="med"/>
          </a:ln>
        </p:spPr>
      </p:cxnSp>
      <p:sp>
        <p:nvSpPr>
          <p:cNvPr id="13" name="Google Shape;13;p2"/>
          <p:cNvSpPr txBox="1">
            <a:spLocks noGrp="1"/>
          </p:cNvSpPr>
          <p:nvPr>
            <p:ph type="ctrTitle"/>
          </p:nvPr>
        </p:nvSpPr>
        <p:spPr>
          <a:xfrm>
            <a:off x="685800" y="1839425"/>
            <a:ext cx="6036600" cy="1159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 name="Google Shape;14;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no photo">
  <p:cSld name="BLANK_1">
    <p:spTree>
      <p:nvGrpSpPr>
        <p:cNvPr id="1" name="Shape 69"/>
        <p:cNvGrpSpPr/>
        <p:nvPr/>
      </p:nvGrpSpPr>
      <p:grpSpPr>
        <a:xfrm>
          <a:off x="0" y="0"/>
          <a:ext cx="0" cy="0"/>
          <a:chOff x="0" y="0"/>
          <a:chExt cx="0" cy="0"/>
        </a:xfrm>
      </p:grpSpPr>
      <p:sp>
        <p:nvSpPr>
          <p:cNvPr id="70" name="Google Shape;70;p11"/>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pic>
        <p:nvPicPr>
          <p:cNvPr id="16" name="Google Shape;16;p3" descr="buildings3.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7" name="Google Shape;17;p3"/>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8;p3"/>
          <p:cNvCxnSpPr/>
          <p:nvPr/>
        </p:nvCxnSpPr>
        <p:spPr>
          <a:xfrm>
            <a:off x="802058" y="1715043"/>
            <a:ext cx="235200" cy="0"/>
          </a:xfrm>
          <a:prstGeom prst="straightConnector1">
            <a:avLst/>
          </a:prstGeom>
          <a:noFill/>
          <a:ln w="9525" cap="flat" cmpd="sng">
            <a:solidFill>
              <a:srgbClr val="FFFFFF"/>
            </a:solidFill>
            <a:prstDash val="solid"/>
            <a:round/>
            <a:headEnd type="none" w="med" len="med"/>
            <a:tailEnd type="none" w="med" len="med"/>
          </a:ln>
        </p:spPr>
      </p:cxnSp>
      <p:sp>
        <p:nvSpPr>
          <p:cNvPr id="19" name="Google Shape;19;p3"/>
          <p:cNvSpPr txBox="1">
            <a:spLocks noGrp="1"/>
          </p:cNvSpPr>
          <p:nvPr>
            <p:ph type="ctrTitle"/>
          </p:nvPr>
        </p:nvSpPr>
        <p:spPr>
          <a:xfrm>
            <a:off x="685800" y="1811950"/>
            <a:ext cx="49884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685800" y="3068650"/>
            <a:ext cx="49884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 name="Google Shape;21;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2"/>
        <p:cNvGrpSpPr/>
        <p:nvPr/>
      </p:nvGrpSpPr>
      <p:grpSpPr>
        <a:xfrm>
          <a:off x="0" y="0"/>
          <a:ext cx="0" cy="0"/>
          <a:chOff x="0" y="0"/>
          <a:chExt cx="0" cy="0"/>
        </a:xfrm>
      </p:grpSpPr>
      <p:pic>
        <p:nvPicPr>
          <p:cNvPr id="23" name="Google Shape;23;p4" descr="buildings1.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4" name="Google Shape;24;p4"/>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1915850" y="865200"/>
            <a:ext cx="0" cy="3413100"/>
          </a:xfrm>
          <a:prstGeom prst="straightConnector1">
            <a:avLst/>
          </a:prstGeom>
          <a:noFill/>
          <a:ln w="9525" cap="flat" cmpd="sng">
            <a:solidFill>
              <a:srgbClr val="FFFFFF"/>
            </a:solidFill>
            <a:prstDash val="solid"/>
            <a:round/>
            <a:headEnd type="none" w="med" len="med"/>
            <a:tailEnd type="none" w="med" len="med"/>
          </a:ln>
        </p:spPr>
      </p:cxnSp>
      <p:sp>
        <p:nvSpPr>
          <p:cNvPr id="26" name="Google Shape;26;p4"/>
          <p:cNvSpPr txBox="1">
            <a:spLocks noGrp="1"/>
          </p:cNvSpPr>
          <p:nvPr>
            <p:ph type="body" idx="1"/>
          </p:nvPr>
        </p:nvSpPr>
        <p:spPr>
          <a:xfrm>
            <a:off x="2529950" y="1013250"/>
            <a:ext cx="5803500" cy="3117000"/>
          </a:xfrm>
          <a:prstGeom prst="rect">
            <a:avLst/>
          </a:prstGeom>
        </p:spPr>
        <p:txBody>
          <a:bodyPr spcFirstLastPara="1" wrap="square" lIns="91425" tIns="91425" rIns="91425" bIns="91425" anchor="ctr"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7" name="Google Shape;27;p4"/>
          <p:cNvSpPr txBox="1"/>
          <p:nvPr/>
        </p:nvSpPr>
        <p:spPr>
          <a:xfrm>
            <a:off x="283500" y="1864150"/>
            <a:ext cx="16323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28" name="Google Shape;28;p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pic>
        <p:nvPicPr>
          <p:cNvPr id="30" name="Google Shape;30;p5"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1" name="Google Shape;31;p5"/>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5"/>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33" name="Google Shape;33;p5"/>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5"/>
          <p:cNvSpPr txBox="1">
            <a:spLocks noGrp="1"/>
          </p:cNvSpPr>
          <p:nvPr>
            <p:ph type="body" idx="1"/>
          </p:nvPr>
        </p:nvSpPr>
        <p:spPr>
          <a:xfrm>
            <a:off x="2961550" y="1146025"/>
            <a:ext cx="5502900" cy="3547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Font typeface="Raleway"/>
              <a:buChar char="▫"/>
              <a:defRPr>
                <a:latin typeface="Raleway"/>
                <a:ea typeface="Raleway"/>
                <a:cs typeface="Raleway"/>
                <a:sym typeface="Raleway"/>
              </a:defRPr>
            </a:lvl1pPr>
            <a:lvl2pPr marL="914400" lvl="1" indent="-381000">
              <a:spcBef>
                <a:spcPts val="0"/>
              </a:spcBef>
              <a:spcAft>
                <a:spcPts val="0"/>
              </a:spcAft>
              <a:buSzPts val="2400"/>
              <a:buFont typeface="Raleway"/>
              <a:buChar char="▫"/>
              <a:defRPr>
                <a:latin typeface="Raleway"/>
                <a:ea typeface="Raleway"/>
                <a:cs typeface="Raleway"/>
                <a:sym typeface="Raleway"/>
              </a:defRPr>
            </a:lvl2pPr>
            <a:lvl3pPr marL="1371600" lvl="2" indent="-381000">
              <a:spcBef>
                <a:spcPts val="0"/>
              </a:spcBef>
              <a:spcAft>
                <a:spcPts val="0"/>
              </a:spcAft>
              <a:buSzPts val="2400"/>
              <a:buFont typeface="Raleway"/>
              <a:buChar char="▫"/>
              <a:defRPr>
                <a:latin typeface="Raleway"/>
                <a:ea typeface="Raleway"/>
                <a:cs typeface="Raleway"/>
                <a:sym typeface="Raleway"/>
              </a:defRPr>
            </a:lvl3pPr>
            <a:lvl4pPr marL="1828800" lvl="3" indent="-381000">
              <a:spcBef>
                <a:spcPts val="0"/>
              </a:spcBef>
              <a:spcAft>
                <a:spcPts val="0"/>
              </a:spcAft>
              <a:buSzPts val="2400"/>
              <a:buFont typeface="Raleway"/>
              <a:buChar char="▫"/>
              <a:defRPr>
                <a:latin typeface="Raleway"/>
                <a:ea typeface="Raleway"/>
                <a:cs typeface="Raleway"/>
                <a:sym typeface="Raleway"/>
              </a:defRPr>
            </a:lvl4pPr>
            <a:lvl5pPr marL="2286000" lvl="4" indent="-381000">
              <a:spcBef>
                <a:spcPts val="0"/>
              </a:spcBef>
              <a:spcAft>
                <a:spcPts val="0"/>
              </a:spcAft>
              <a:buSzPts val="2400"/>
              <a:buFont typeface="Raleway"/>
              <a:buChar char="▫"/>
              <a:defRPr>
                <a:latin typeface="Raleway"/>
                <a:ea typeface="Raleway"/>
                <a:cs typeface="Raleway"/>
                <a:sym typeface="Raleway"/>
              </a:defRPr>
            </a:lvl5pPr>
            <a:lvl6pPr marL="2743200" lvl="5" indent="-381000">
              <a:spcBef>
                <a:spcPts val="0"/>
              </a:spcBef>
              <a:spcAft>
                <a:spcPts val="0"/>
              </a:spcAft>
              <a:buSzPts val="2400"/>
              <a:buFont typeface="Raleway"/>
              <a:buChar char="▫"/>
              <a:defRPr>
                <a:latin typeface="Raleway"/>
                <a:ea typeface="Raleway"/>
                <a:cs typeface="Raleway"/>
                <a:sym typeface="Raleway"/>
              </a:defRPr>
            </a:lvl6pPr>
            <a:lvl7pPr marL="3200400" lvl="6" indent="-381000">
              <a:spcBef>
                <a:spcPts val="0"/>
              </a:spcBef>
              <a:spcAft>
                <a:spcPts val="0"/>
              </a:spcAft>
              <a:buSzPts val="2400"/>
              <a:buFont typeface="Raleway"/>
              <a:buChar char="▫"/>
              <a:defRPr>
                <a:latin typeface="Raleway"/>
                <a:ea typeface="Raleway"/>
                <a:cs typeface="Raleway"/>
                <a:sym typeface="Raleway"/>
              </a:defRPr>
            </a:lvl7pPr>
            <a:lvl8pPr marL="3657600" lvl="7" indent="-381000">
              <a:spcBef>
                <a:spcPts val="0"/>
              </a:spcBef>
              <a:spcAft>
                <a:spcPts val="0"/>
              </a:spcAft>
              <a:buSzPts val="2400"/>
              <a:buFont typeface="Raleway"/>
              <a:buChar char="▫"/>
              <a:defRPr>
                <a:latin typeface="Raleway"/>
                <a:ea typeface="Raleway"/>
                <a:cs typeface="Raleway"/>
                <a:sym typeface="Raleway"/>
              </a:defRPr>
            </a:lvl8pPr>
            <a:lvl9pPr marL="4114800" lvl="8" indent="-381000">
              <a:spcBef>
                <a:spcPts val="0"/>
              </a:spcBef>
              <a:spcAft>
                <a:spcPts val="0"/>
              </a:spcAft>
              <a:buSzPts val="2400"/>
              <a:buFont typeface="Raleway"/>
              <a:buChar char="▫"/>
              <a:defRPr>
                <a:latin typeface="Raleway"/>
                <a:ea typeface="Raleway"/>
                <a:cs typeface="Raleway"/>
                <a:sym typeface="Raleway"/>
              </a:defRPr>
            </a:lvl9pPr>
          </a:lstStyle>
          <a:p>
            <a:endParaRPr/>
          </a:p>
        </p:txBody>
      </p:sp>
      <p:sp>
        <p:nvSpPr>
          <p:cNvPr id="35" name="Google Shape;35;p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atin typeface="Raleway"/>
                <a:ea typeface="Raleway"/>
                <a:cs typeface="Raleway"/>
                <a:sym typeface="Raleway"/>
              </a:defRPr>
            </a:lvl1pPr>
            <a:lvl2pPr lvl="1">
              <a:buNone/>
              <a:defRPr>
                <a:latin typeface="Raleway"/>
                <a:ea typeface="Raleway"/>
                <a:cs typeface="Raleway"/>
                <a:sym typeface="Raleway"/>
              </a:defRPr>
            </a:lvl2pPr>
            <a:lvl3pPr lvl="2">
              <a:buNone/>
              <a:defRPr>
                <a:latin typeface="Raleway"/>
                <a:ea typeface="Raleway"/>
                <a:cs typeface="Raleway"/>
                <a:sym typeface="Raleway"/>
              </a:defRPr>
            </a:lvl3pPr>
            <a:lvl4pPr lvl="3">
              <a:buNone/>
              <a:defRPr>
                <a:latin typeface="Raleway"/>
                <a:ea typeface="Raleway"/>
                <a:cs typeface="Raleway"/>
                <a:sym typeface="Raleway"/>
              </a:defRPr>
            </a:lvl4pPr>
            <a:lvl5pPr lvl="4">
              <a:buNone/>
              <a:defRPr>
                <a:latin typeface="Raleway"/>
                <a:ea typeface="Raleway"/>
                <a:cs typeface="Raleway"/>
                <a:sym typeface="Raleway"/>
              </a:defRPr>
            </a:lvl5pPr>
            <a:lvl6pPr lvl="5">
              <a:buNone/>
              <a:defRPr>
                <a:latin typeface="Raleway"/>
                <a:ea typeface="Raleway"/>
                <a:cs typeface="Raleway"/>
                <a:sym typeface="Raleway"/>
              </a:defRPr>
            </a:lvl6pPr>
            <a:lvl7pPr lvl="6">
              <a:buNone/>
              <a:defRPr>
                <a:latin typeface="Raleway"/>
                <a:ea typeface="Raleway"/>
                <a:cs typeface="Raleway"/>
                <a:sym typeface="Raleway"/>
              </a:defRPr>
            </a:lvl7pPr>
            <a:lvl8pPr lvl="7">
              <a:buNone/>
              <a:defRPr>
                <a:latin typeface="Raleway"/>
                <a:ea typeface="Raleway"/>
                <a:cs typeface="Raleway"/>
                <a:sym typeface="Raleway"/>
              </a:defRPr>
            </a:lvl8pPr>
            <a:lvl9pPr lvl="8">
              <a:buNone/>
              <a:defRPr>
                <a:latin typeface="Raleway"/>
                <a:ea typeface="Raleway"/>
                <a:cs typeface="Raleway"/>
                <a:sym typeface="Raleway"/>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6"/>
        <p:cNvGrpSpPr/>
        <p:nvPr/>
      </p:nvGrpSpPr>
      <p:grpSpPr>
        <a:xfrm>
          <a:off x="0" y="0"/>
          <a:ext cx="0" cy="0"/>
          <a:chOff x="0" y="0"/>
          <a:chExt cx="0" cy="0"/>
        </a:xfrm>
      </p:grpSpPr>
      <p:pic>
        <p:nvPicPr>
          <p:cNvPr id="37" name="Google Shape;37;p6"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8" name="Google Shape;38;p6"/>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40" name="Google Shape;40;p6"/>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1" name="Google Shape;41;p6"/>
          <p:cNvSpPr txBox="1">
            <a:spLocks noGrp="1"/>
          </p:cNvSpPr>
          <p:nvPr>
            <p:ph type="body" idx="1"/>
          </p:nvPr>
        </p:nvSpPr>
        <p:spPr>
          <a:xfrm>
            <a:off x="2949200" y="1146025"/>
            <a:ext cx="2740200" cy="3780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2" name="Google Shape;42;p6"/>
          <p:cNvSpPr txBox="1">
            <a:spLocks noGrp="1"/>
          </p:cNvSpPr>
          <p:nvPr>
            <p:ph type="body" idx="2"/>
          </p:nvPr>
        </p:nvSpPr>
        <p:spPr>
          <a:xfrm>
            <a:off x="5854441" y="1146025"/>
            <a:ext cx="2740200" cy="3780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3" name="Google Shape;43;p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pic>
        <p:nvPicPr>
          <p:cNvPr id="45" name="Google Shape;45;p7"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6" name="Google Shape;46;p7"/>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7"/>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48" name="Google Shape;48;p7"/>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9" name="Google Shape;49;p7"/>
          <p:cNvSpPr txBox="1">
            <a:spLocks noGrp="1"/>
          </p:cNvSpPr>
          <p:nvPr>
            <p:ph type="body" idx="1"/>
          </p:nvPr>
        </p:nvSpPr>
        <p:spPr>
          <a:xfrm>
            <a:off x="2739575"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0" name="Google Shape;50;p7"/>
          <p:cNvSpPr txBox="1">
            <a:spLocks noGrp="1"/>
          </p:cNvSpPr>
          <p:nvPr>
            <p:ph type="body" idx="2"/>
          </p:nvPr>
        </p:nvSpPr>
        <p:spPr>
          <a:xfrm>
            <a:off x="4732984"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3"/>
          </p:nvPr>
        </p:nvSpPr>
        <p:spPr>
          <a:xfrm>
            <a:off x="6726393"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pic>
        <p:nvPicPr>
          <p:cNvPr id="54" name="Google Shape;54;p8"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5" name="Google Shape;55;p8"/>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8"/>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57" name="Google Shape;57;p8"/>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8" name="Google Shape;58;p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pic>
        <p:nvPicPr>
          <p:cNvPr id="60" name="Google Shape;60;p9"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1" name="Google Shape;61;p9"/>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9"/>
          <p:cNvCxnSpPr/>
          <p:nvPr/>
        </p:nvCxnSpPr>
        <p:spPr>
          <a:xfrm>
            <a:off x="556950" y="4189168"/>
            <a:ext cx="8030100" cy="0"/>
          </a:xfrm>
          <a:prstGeom prst="straightConnector1">
            <a:avLst/>
          </a:prstGeom>
          <a:noFill/>
          <a:ln w="9525" cap="flat" cmpd="sng">
            <a:solidFill>
              <a:srgbClr val="FFFFFF"/>
            </a:solidFill>
            <a:prstDash val="solid"/>
            <a:round/>
            <a:headEnd type="none" w="med" len="med"/>
            <a:tailEnd type="none" w="med" len="med"/>
          </a:ln>
        </p:spPr>
      </p:cxnSp>
      <p:sp>
        <p:nvSpPr>
          <p:cNvPr id="63" name="Google Shape;63;p9"/>
          <p:cNvSpPr txBox="1">
            <a:spLocks noGrp="1"/>
          </p:cNvSpPr>
          <p:nvPr>
            <p:ph type="body" idx="1"/>
          </p:nvPr>
        </p:nvSpPr>
        <p:spPr>
          <a:xfrm>
            <a:off x="457200" y="4189175"/>
            <a:ext cx="8229600" cy="6105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SzPts val="1200"/>
              <a:buNone/>
              <a:defRPr sz="1200"/>
            </a:lvl1pPr>
          </a:lstStyle>
          <a:p>
            <a:endParaRPr/>
          </a:p>
        </p:txBody>
      </p:sp>
      <p:sp>
        <p:nvSpPr>
          <p:cNvPr id="64" name="Google Shape;64;p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pic>
        <p:nvPicPr>
          <p:cNvPr id="66" name="Google Shape;66;p10"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7" name="Google Shape;67;p10"/>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6486D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146025"/>
            <a:ext cx="2154600" cy="816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961550" y="1146025"/>
            <a:ext cx="5502900" cy="3547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marL="2286000" lvl="4"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marL="2743200" lvl="5"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marL="3200400" lvl="6"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marL="3657600" lvl="7"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marL="4114800" lvl="8"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57200" y="4189182"/>
            <a:ext cx="548700" cy="544500"/>
          </a:xfrm>
          <a:prstGeom prst="rect">
            <a:avLst/>
          </a:prstGeom>
          <a:noFill/>
          <a:ln>
            <a:noFill/>
          </a:ln>
        </p:spPr>
        <p:txBody>
          <a:bodyPr spcFirstLastPara="1" wrap="square" lIns="91425" tIns="91425" rIns="91425" bIns="91425" anchor="b" anchorCtr="0">
            <a:noAutofit/>
          </a:bodyPr>
          <a:lstStyle>
            <a:lvl1pPr lvl="0">
              <a:buNone/>
              <a:defRPr sz="1800" b="1">
                <a:solidFill>
                  <a:srgbClr val="FFFFFF"/>
                </a:solidFill>
                <a:latin typeface="Montserrat"/>
                <a:ea typeface="Montserrat"/>
                <a:cs typeface="Montserrat"/>
                <a:sym typeface="Montserrat"/>
              </a:defRPr>
            </a:lvl1pPr>
            <a:lvl2pPr lvl="1">
              <a:buNone/>
              <a:defRPr sz="1800" b="1">
                <a:solidFill>
                  <a:srgbClr val="FFFFFF"/>
                </a:solidFill>
                <a:latin typeface="Montserrat"/>
                <a:ea typeface="Montserrat"/>
                <a:cs typeface="Montserrat"/>
                <a:sym typeface="Montserrat"/>
              </a:defRPr>
            </a:lvl2pPr>
            <a:lvl3pPr lvl="2">
              <a:buNone/>
              <a:defRPr sz="1800" b="1">
                <a:solidFill>
                  <a:srgbClr val="FFFFFF"/>
                </a:solidFill>
                <a:latin typeface="Montserrat"/>
                <a:ea typeface="Montserrat"/>
                <a:cs typeface="Montserrat"/>
                <a:sym typeface="Montserrat"/>
              </a:defRPr>
            </a:lvl3pPr>
            <a:lvl4pPr lvl="3">
              <a:buNone/>
              <a:defRPr sz="1800" b="1">
                <a:solidFill>
                  <a:srgbClr val="FFFFFF"/>
                </a:solidFill>
                <a:latin typeface="Montserrat"/>
                <a:ea typeface="Montserrat"/>
                <a:cs typeface="Montserrat"/>
                <a:sym typeface="Montserrat"/>
              </a:defRPr>
            </a:lvl4pPr>
            <a:lvl5pPr lvl="4">
              <a:buNone/>
              <a:defRPr sz="1800" b="1">
                <a:solidFill>
                  <a:srgbClr val="FFFFFF"/>
                </a:solidFill>
                <a:latin typeface="Montserrat"/>
                <a:ea typeface="Montserrat"/>
                <a:cs typeface="Montserrat"/>
                <a:sym typeface="Montserrat"/>
              </a:defRPr>
            </a:lvl5pPr>
            <a:lvl6pPr lvl="5">
              <a:buNone/>
              <a:defRPr sz="1800" b="1">
                <a:solidFill>
                  <a:srgbClr val="FFFFFF"/>
                </a:solidFill>
                <a:latin typeface="Montserrat"/>
                <a:ea typeface="Montserrat"/>
                <a:cs typeface="Montserrat"/>
                <a:sym typeface="Montserrat"/>
              </a:defRPr>
            </a:lvl6pPr>
            <a:lvl7pPr lvl="6">
              <a:buNone/>
              <a:defRPr sz="1800" b="1">
                <a:solidFill>
                  <a:srgbClr val="FFFFFF"/>
                </a:solidFill>
                <a:latin typeface="Montserrat"/>
                <a:ea typeface="Montserrat"/>
                <a:cs typeface="Montserrat"/>
                <a:sym typeface="Montserrat"/>
              </a:defRPr>
            </a:lvl7pPr>
            <a:lvl8pPr lvl="7">
              <a:buNone/>
              <a:defRPr sz="1800" b="1">
                <a:solidFill>
                  <a:srgbClr val="FFFFFF"/>
                </a:solidFill>
                <a:latin typeface="Montserrat"/>
                <a:ea typeface="Montserrat"/>
                <a:cs typeface="Montserrat"/>
                <a:sym typeface="Montserrat"/>
              </a:defRPr>
            </a:lvl8pPr>
            <a:lvl9pPr lvl="8">
              <a:buNone/>
              <a:defRPr sz="1800" b="1">
                <a:solidFill>
                  <a:srgbClr val="FFFFFF"/>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459917" y="3138622"/>
            <a:ext cx="5730544"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000000"/>
                </a:solidFill>
                <a:latin typeface="Varela Round"/>
                <a:ea typeface="Varela Round"/>
                <a:cs typeface="Varela Round"/>
                <a:sym typeface="Varela Round"/>
              </a:rPr>
              <a:t>Presented by students:</a:t>
            </a:r>
            <a:endParaRPr sz="2000" dirty="0">
              <a:solidFill>
                <a:srgbClr val="000000"/>
              </a:solidFill>
              <a:latin typeface="Varela Round"/>
              <a:ea typeface="Varela Round"/>
              <a:cs typeface="Varela Round"/>
              <a:sym typeface="Varela Round"/>
            </a:endParaRPr>
          </a:p>
          <a:p>
            <a:pPr marL="0" lvl="0" indent="0" algn="l" rtl="0">
              <a:spcBef>
                <a:spcPts val="0"/>
              </a:spcBef>
              <a:spcAft>
                <a:spcPts val="0"/>
              </a:spcAft>
              <a:buNone/>
            </a:pPr>
            <a:endParaRPr sz="500" dirty="0">
              <a:solidFill>
                <a:srgbClr val="000000"/>
              </a:solidFill>
              <a:latin typeface="Varela Round"/>
              <a:ea typeface="Varela Round"/>
              <a:cs typeface="Varela Round"/>
              <a:sym typeface="Varela Round"/>
            </a:endParaRPr>
          </a:p>
          <a:p>
            <a:pPr marL="457200" lvl="0" indent="-355600" algn="l" rtl="0">
              <a:spcBef>
                <a:spcPts val="0"/>
              </a:spcBef>
              <a:spcAft>
                <a:spcPts val="0"/>
              </a:spcAft>
              <a:buClr>
                <a:srgbClr val="000000"/>
              </a:buClr>
              <a:buSzPts val="2000"/>
              <a:buFont typeface="Varela Round"/>
              <a:buAutoNum type="arabicPeriod"/>
            </a:pPr>
            <a:r>
              <a:rPr lang="en" sz="2000" dirty="0">
                <a:solidFill>
                  <a:srgbClr val="000000"/>
                </a:solidFill>
                <a:latin typeface="Varela Round"/>
                <a:ea typeface="Varela Round"/>
                <a:cs typeface="Varela Round"/>
                <a:sym typeface="Varela Round"/>
              </a:rPr>
              <a:t>Viatcheslav  Kagan 	</a:t>
            </a:r>
            <a:endParaRPr sz="2000" dirty="0">
              <a:solidFill>
                <a:srgbClr val="000000"/>
              </a:solidFill>
              <a:latin typeface="Varela Round"/>
              <a:ea typeface="Varela Round"/>
              <a:cs typeface="Varela Round"/>
              <a:sym typeface="Varela Round"/>
            </a:endParaRPr>
          </a:p>
          <a:p>
            <a:pPr marL="457200" lvl="0" indent="-355600" algn="l" rtl="0">
              <a:spcBef>
                <a:spcPts val="0"/>
              </a:spcBef>
              <a:spcAft>
                <a:spcPts val="0"/>
              </a:spcAft>
              <a:buClr>
                <a:srgbClr val="000000"/>
              </a:buClr>
              <a:buSzPts val="2000"/>
              <a:buFont typeface="Varela Round"/>
              <a:buAutoNum type="arabicPeriod"/>
            </a:pPr>
            <a:r>
              <a:rPr lang="en" sz="2000" dirty="0">
                <a:solidFill>
                  <a:srgbClr val="000000"/>
                </a:solidFill>
                <a:latin typeface="Varela Round"/>
                <a:ea typeface="Varela Round"/>
                <a:cs typeface="Varela Round"/>
                <a:sym typeface="Varela Round"/>
              </a:rPr>
              <a:t>Liad Khamdadash		</a:t>
            </a:r>
            <a:br>
              <a:rPr lang="en" sz="2000" dirty="0">
                <a:solidFill>
                  <a:srgbClr val="000000"/>
                </a:solidFill>
                <a:latin typeface="Varela Round"/>
                <a:ea typeface="Varela Round"/>
                <a:cs typeface="Varela Round"/>
                <a:sym typeface="Varela Round"/>
              </a:rPr>
            </a:br>
            <a:endParaRPr sz="700" dirty="0">
              <a:solidFill>
                <a:srgbClr val="000000"/>
              </a:solidFill>
              <a:latin typeface="Varela Round"/>
              <a:ea typeface="Varela Round"/>
              <a:cs typeface="Varela Round"/>
              <a:sym typeface="Varela Round"/>
            </a:endParaRPr>
          </a:p>
          <a:p>
            <a:pPr marL="1828800" lvl="0" indent="457200" algn="l" rtl="0">
              <a:spcBef>
                <a:spcPts val="0"/>
              </a:spcBef>
              <a:spcAft>
                <a:spcPts val="0"/>
              </a:spcAft>
              <a:buNone/>
            </a:pPr>
            <a:r>
              <a:rPr lang="en" sz="2000" dirty="0">
                <a:solidFill>
                  <a:srgbClr val="000000"/>
                </a:solidFill>
                <a:latin typeface="Varela Round"/>
                <a:ea typeface="Varela Round"/>
                <a:cs typeface="Varela Round"/>
                <a:sym typeface="Varela Round"/>
              </a:rPr>
              <a:t>March - June 2020</a:t>
            </a:r>
            <a:endParaRPr sz="2000" dirty="0">
              <a:solidFill>
                <a:srgbClr val="000000"/>
              </a:solidFill>
              <a:latin typeface="Varela Round"/>
              <a:ea typeface="Varela Round"/>
              <a:cs typeface="Varela Round"/>
              <a:sym typeface="Varela Round"/>
            </a:endParaRPr>
          </a:p>
        </p:txBody>
      </p:sp>
      <p:grpSp>
        <p:nvGrpSpPr>
          <p:cNvPr id="77" name="Google Shape;77;p12"/>
          <p:cNvGrpSpPr/>
          <p:nvPr/>
        </p:nvGrpSpPr>
        <p:grpSpPr>
          <a:xfrm>
            <a:off x="800651" y="1070678"/>
            <a:ext cx="543560" cy="446273"/>
            <a:chOff x="2599525" y="3688600"/>
            <a:chExt cx="428675" cy="351950"/>
          </a:xfrm>
        </p:grpSpPr>
        <p:sp>
          <p:nvSpPr>
            <p:cNvPr id="78" name="Google Shape;78;p12"/>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2"/>
          <p:cNvSpPr txBox="1"/>
          <p:nvPr/>
        </p:nvSpPr>
        <p:spPr>
          <a:xfrm>
            <a:off x="301075" y="443600"/>
            <a:ext cx="86949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Varela Round"/>
                <a:ea typeface="Varela Round"/>
                <a:cs typeface="Varela Round"/>
                <a:sym typeface="Varela Round"/>
              </a:rPr>
              <a:t>10356 Programming languages Seminar, Afeka, Spring Semester, Dr. Aviv Itzhak</a:t>
            </a:r>
            <a:endParaRPr sz="1700"/>
          </a:p>
        </p:txBody>
      </p:sp>
      <p:sp>
        <p:nvSpPr>
          <p:cNvPr id="82" name="Google Shape;82;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83" name="Google Shape;83;p12"/>
          <p:cNvSpPr txBox="1">
            <a:spLocks noGrp="1"/>
          </p:cNvSpPr>
          <p:nvPr>
            <p:ph type="title" idx="4294967295"/>
          </p:nvPr>
        </p:nvSpPr>
        <p:spPr>
          <a:xfrm>
            <a:off x="1638650" y="866425"/>
            <a:ext cx="7056900" cy="22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Research and Development </a:t>
            </a:r>
            <a:br>
              <a:rPr lang="en" sz="3600" dirty="0"/>
            </a:br>
            <a:r>
              <a:rPr lang="en" sz="3600" dirty="0"/>
              <a:t>	Python </a:t>
            </a:r>
            <a:r>
              <a:rPr lang="en" sz="3600" dirty="0">
                <a:solidFill>
                  <a:schemeClr val="lt1"/>
                </a:solidFill>
              </a:rPr>
              <a:t>Multithreading </a:t>
            </a:r>
            <a:r>
              <a:rPr lang="en" sz="3600" dirty="0"/>
              <a:t>-</a:t>
            </a:r>
            <a:endParaRPr sz="3600" dirty="0"/>
          </a:p>
          <a:p>
            <a:pPr marL="0" lvl="0" indent="0" algn="l" rtl="0">
              <a:spcBef>
                <a:spcPts val="0"/>
              </a:spcBef>
              <a:spcAft>
                <a:spcPts val="0"/>
              </a:spcAft>
              <a:buNone/>
            </a:pPr>
            <a:r>
              <a:rPr lang="en" sz="3600" dirty="0"/>
              <a:t>Data Encryption Standard</a:t>
            </a:r>
            <a:br>
              <a:rPr lang="en" sz="3600" dirty="0"/>
            </a:br>
            <a:r>
              <a:rPr lang="en" sz="3600" dirty="0"/>
              <a:t>		Algorithm</a:t>
            </a:r>
            <a:endParaRPr sz="3600" dirty="0"/>
          </a:p>
        </p:txBody>
      </p:sp>
      <p:pic>
        <p:nvPicPr>
          <p:cNvPr id="84" name="Google Shape;84;p12"/>
          <p:cNvPicPr preferRelativeResize="0"/>
          <p:nvPr/>
        </p:nvPicPr>
        <p:blipFill>
          <a:blip r:embed="rId3">
            <a:alphaModFix/>
          </a:blip>
          <a:stretch>
            <a:fillRect/>
          </a:stretch>
        </p:blipFill>
        <p:spPr>
          <a:xfrm>
            <a:off x="6282669" y="2964756"/>
            <a:ext cx="2309206" cy="15227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400"/>
                                        <p:tgtEl>
                                          <p:spTgt spid="81"/>
                                        </p:tgtEl>
                                      </p:cBhvr>
                                    </p:animEffect>
                                  </p:childTnLst>
                                </p:cTn>
                              </p:par>
                            </p:childTnLst>
                          </p:cTn>
                        </p:par>
                        <p:par>
                          <p:cTn id="8" fill="hold">
                            <p:stCondLst>
                              <p:cond delay="2400"/>
                            </p:stCondLst>
                            <p:childTnLst>
                              <p:par>
                                <p:cTn id="9" presetID="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300"/>
                                        <p:tgtEl>
                                          <p:spTgt spid="76"/>
                                        </p:tgtEl>
                                        <p:attrNameLst>
                                          <p:attrName>ppt_x</p:attrName>
                                        </p:attrNameLst>
                                      </p:cBhvr>
                                      <p:tavLst>
                                        <p:tav tm="0">
                                          <p:val>
                                            <p:strVal val="#ppt_x-1"/>
                                          </p:val>
                                        </p:tav>
                                        <p:tav tm="100000">
                                          <p:val>
                                            <p:strVal val="#ppt_x"/>
                                          </p:val>
                                        </p:tav>
                                      </p:tavLst>
                                    </p:anim>
                                  </p:childTnLst>
                                </p:cTn>
                              </p:par>
                            </p:childTnLst>
                          </p:cTn>
                        </p:par>
                        <p:par>
                          <p:cTn id="12" fill="hold">
                            <p:stCondLst>
                              <p:cond delay="3700"/>
                            </p:stCondLst>
                            <p:childTnLst>
                              <p:par>
                                <p:cTn id="13" presetID="10" presetClass="entr" presetSubtype="0"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14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10</a:t>
            </a:fld>
            <a:endParaRPr/>
          </a:p>
        </p:txBody>
      </p:sp>
      <p:sp>
        <p:nvSpPr>
          <p:cNvPr id="175" name="Google Shape;175;p21"/>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The system function call fork() creates a copy of the process, which has called it. This copy runs as a child process of the calling process. The child process gets the data and the code of the parent process. The child process receives a process number (PID, Process IDentifier) of its own from the operating system. The child process runs as an independent instance, this means independent of a parent process.</a:t>
            </a:r>
            <a:endParaRPr sz="2000" b="1" u="sng"/>
          </a:p>
        </p:txBody>
      </p:sp>
      <p:sp>
        <p:nvSpPr>
          <p:cNvPr id="176" name="Google Shape;176;p21"/>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Fork?!</a:t>
            </a:r>
            <a:endParaRPr sz="2000" i="1">
              <a:solidFill>
                <a:schemeClr val="lt1"/>
              </a:solidFill>
            </a:endParaRPr>
          </a:p>
          <a:p>
            <a:pPr marL="0" lvl="0" indent="0" algn="l" rtl="0">
              <a:spcBef>
                <a:spcPts val="600"/>
              </a:spcBef>
              <a:spcAft>
                <a:spcPts val="0"/>
              </a:spcAft>
              <a:buNone/>
            </a:pPr>
            <a:endParaRPr sz="2000" b="1" u="sng"/>
          </a:p>
        </p:txBody>
      </p:sp>
      <p:pic>
        <p:nvPicPr>
          <p:cNvPr id="177" name="Google Shape;177;p21"/>
          <p:cNvPicPr preferRelativeResize="0"/>
          <p:nvPr/>
        </p:nvPicPr>
        <p:blipFill>
          <a:blip r:embed="rId3">
            <a:alphaModFix/>
          </a:blip>
          <a:stretch>
            <a:fillRect/>
          </a:stretch>
        </p:blipFill>
        <p:spPr>
          <a:xfrm>
            <a:off x="5958675" y="1534550"/>
            <a:ext cx="2765875" cy="207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1000"/>
                                        <p:tgtEl>
                                          <p:spTgt spid="17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ctrTitle" idx="4294967295"/>
          </p:nvPr>
        </p:nvSpPr>
        <p:spPr>
          <a:xfrm>
            <a:off x="1371600" y="1825500"/>
            <a:ext cx="4401000" cy="23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Thread</a:t>
            </a:r>
            <a:br>
              <a:rPr lang="en" sz="7200"/>
            </a:br>
            <a:r>
              <a:rPr lang="en" sz="7200"/>
              <a:t>		Pool</a:t>
            </a:r>
            <a:endParaRPr sz="7200"/>
          </a:p>
        </p:txBody>
      </p:sp>
      <p:sp>
        <p:nvSpPr>
          <p:cNvPr id="183" name="Google Shape;183;p2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11</a:t>
            </a:fld>
            <a:endParaRPr/>
          </a:p>
        </p:txBody>
      </p:sp>
      <p:sp>
        <p:nvSpPr>
          <p:cNvPr id="184" name="Google Shape;184;p22"/>
          <p:cNvSpPr/>
          <p:nvPr/>
        </p:nvSpPr>
        <p:spPr>
          <a:xfrm rot="9835936">
            <a:off x="6580777" y="2593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2"/>
          <p:cNvGrpSpPr/>
          <p:nvPr/>
        </p:nvGrpSpPr>
        <p:grpSpPr>
          <a:xfrm>
            <a:off x="5000188" y="1088674"/>
            <a:ext cx="162685" cy="162919"/>
            <a:chOff x="5294400" y="974850"/>
            <a:chExt cx="416500" cy="417100"/>
          </a:xfrm>
        </p:grpSpPr>
        <p:sp>
          <p:nvSpPr>
            <p:cNvPr id="186" name="Google Shape;186;p22"/>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2"/>
          <p:cNvGrpSpPr/>
          <p:nvPr/>
        </p:nvGrpSpPr>
        <p:grpSpPr>
          <a:xfrm>
            <a:off x="7068971" y="1715282"/>
            <a:ext cx="1262238" cy="1262397"/>
            <a:chOff x="6643075" y="3664250"/>
            <a:chExt cx="407950" cy="407975"/>
          </a:xfrm>
        </p:grpSpPr>
        <p:sp>
          <p:nvSpPr>
            <p:cNvPr id="189" name="Google Shape;189;p22"/>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2"/>
          <p:cNvGrpSpPr/>
          <p:nvPr/>
        </p:nvGrpSpPr>
        <p:grpSpPr>
          <a:xfrm rot="4171020">
            <a:off x="6563376" y="1551792"/>
            <a:ext cx="454545" cy="454519"/>
            <a:chOff x="576250" y="4319400"/>
            <a:chExt cx="442075" cy="442050"/>
          </a:xfrm>
        </p:grpSpPr>
        <p:sp>
          <p:nvSpPr>
            <p:cNvPr id="192" name="Google Shape;192;p22"/>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22"/>
          <p:cNvGrpSpPr/>
          <p:nvPr/>
        </p:nvGrpSpPr>
        <p:grpSpPr>
          <a:xfrm>
            <a:off x="4620498" y="1288158"/>
            <a:ext cx="358875" cy="358875"/>
            <a:chOff x="5941025" y="3634400"/>
            <a:chExt cx="467650" cy="467650"/>
          </a:xfrm>
        </p:grpSpPr>
        <p:sp>
          <p:nvSpPr>
            <p:cNvPr id="197" name="Google Shape;197;p2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p:nvPr/>
        </p:nvSpPr>
        <p:spPr>
          <a:xfrm rot="1902146">
            <a:off x="7410556" y="1156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rot="-1130564">
            <a:off x="4363392" y="1257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6827348" y="2810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rot="-9946640">
            <a:off x="7756225" y="760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rot="3967602">
            <a:off x="4264877" y="1514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rot="715072">
            <a:off x="5038782" y="1345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12</a:t>
            </a:fld>
            <a:endParaRPr/>
          </a:p>
        </p:txBody>
      </p:sp>
      <p:sp>
        <p:nvSpPr>
          <p:cNvPr id="214" name="Google Shape;214;p23"/>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A process pool object which controls a pool of worker processes to which jobs can be submitted. It supports asynchronous results with timeouts and callbacks and has a parallel map implementation. processes are the number of worker processes to use. The threads are the number of threads that you want and tasks are a list of tasks that most map to the service.</a:t>
            </a:r>
            <a:endParaRPr sz="2000" i="1">
              <a:solidFill>
                <a:schemeClr val="lt1"/>
              </a:solidFill>
            </a:endParaRPr>
          </a:p>
          <a:p>
            <a:pPr marL="0" lvl="0" indent="0" algn="l" rtl="0">
              <a:spcBef>
                <a:spcPts val="600"/>
              </a:spcBef>
              <a:spcAft>
                <a:spcPts val="0"/>
              </a:spcAft>
              <a:buNone/>
            </a:pPr>
            <a:endParaRPr sz="2000" b="1" u="sng"/>
          </a:p>
        </p:txBody>
      </p:sp>
      <p:sp>
        <p:nvSpPr>
          <p:cNvPr id="215" name="Google Shape;215;p23"/>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Pool?!</a:t>
            </a:r>
            <a:endParaRPr sz="2000" i="1">
              <a:solidFill>
                <a:schemeClr val="lt1"/>
              </a:solidFill>
            </a:endParaRPr>
          </a:p>
          <a:p>
            <a:pPr marL="0" lvl="0" indent="0" algn="l" rtl="0">
              <a:spcBef>
                <a:spcPts val="600"/>
              </a:spcBef>
              <a:spcAft>
                <a:spcPts val="0"/>
              </a:spcAft>
              <a:buNone/>
            </a:pPr>
            <a:endParaRPr sz="2000" b="1" u="sng"/>
          </a:p>
        </p:txBody>
      </p:sp>
      <p:pic>
        <p:nvPicPr>
          <p:cNvPr id="216" name="Google Shape;216;p23"/>
          <p:cNvPicPr preferRelativeResize="0"/>
          <p:nvPr/>
        </p:nvPicPr>
        <p:blipFill>
          <a:blip r:embed="rId3">
            <a:alphaModFix/>
          </a:blip>
          <a:stretch>
            <a:fillRect/>
          </a:stretch>
        </p:blipFill>
        <p:spPr>
          <a:xfrm>
            <a:off x="6276300" y="1725774"/>
            <a:ext cx="2468350" cy="138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14"/>
                                        </p:tgtEl>
                                        <p:attrNameLst>
                                          <p:attrName>style.visibility</p:attrName>
                                        </p:attrNameLst>
                                      </p:cBhvr>
                                      <p:to>
                                        <p:strVal val="visible"/>
                                      </p:to>
                                    </p:set>
                                    <p:anim calcmode="lin" valueType="num">
                                      <p:cBhvr additive="base">
                                        <p:cTn id="11" dur="1000"/>
                                        <p:tgtEl>
                                          <p:spTgt spid="2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2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13</a:t>
            </a:fld>
            <a:endParaRPr>
              <a:latin typeface="Montserrat"/>
              <a:ea typeface="Montserrat"/>
              <a:cs typeface="Montserrat"/>
              <a:sym typeface="Montserrat"/>
            </a:endParaRPr>
          </a:p>
        </p:txBody>
      </p:sp>
      <p:sp>
        <p:nvSpPr>
          <p:cNvPr id="222" name="Google Shape;222;p24"/>
          <p:cNvSpPr txBox="1">
            <a:spLocks noGrp="1"/>
          </p:cNvSpPr>
          <p:nvPr>
            <p:ph type="ctrTitle" idx="4294967295"/>
          </p:nvPr>
        </p:nvSpPr>
        <p:spPr>
          <a:xfrm>
            <a:off x="5097450" y="1202325"/>
            <a:ext cx="3668700" cy="24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FFFFFF"/>
                </a:solidFill>
              </a:rPr>
              <a:t>Cryptography</a:t>
            </a:r>
            <a:endParaRPr sz="72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1000"/>
                                        <p:tgtEl>
                                          <p:spTgt spid="222"/>
                                        </p:tgtEl>
                                        <p:attrNameLst>
                                          <p:attrName>ppt_w</p:attrName>
                                        </p:attrNameLst>
                                      </p:cBhvr>
                                      <p:tavLst>
                                        <p:tav tm="0">
                                          <p:val>
                                            <p:strVal val="0"/>
                                          </p:val>
                                        </p:tav>
                                        <p:tav tm="100000">
                                          <p:val>
                                            <p:strVal val="#ppt_w"/>
                                          </p:val>
                                        </p:tav>
                                      </p:tavLst>
                                    </p:anim>
                                    <p:anim calcmode="lin" valueType="num">
                                      <p:cBhvr additive="base">
                                        <p:cTn id="8" dur="1000"/>
                                        <p:tgtEl>
                                          <p:spTgt spid="2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body" idx="1"/>
          </p:nvPr>
        </p:nvSpPr>
        <p:spPr>
          <a:xfrm>
            <a:off x="1965275" y="353125"/>
            <a:ext cx="6909300" cy="4380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Cryptography is a method of protecting information and communications through the use of codes so that only those for whom the information is intended can read and process it. The pre-fix "crypt" means "hidden" or "vault" and the suffix "graphy" stands for "writing."</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Cryptography involves creating written or generated codes that allow information to be kept secret. </a:t>
            </a:r>
            <a:endParaRPr sz="2000"/>
          </a:p>
          <a:p>
            <a:pPr marL="0" lvl="0" indent="0" algn="l" rtl="0">
              <a:spcBef>
                <a:spcPts val="600"/>
              </a:spcBef>
              <a:spcAft>
                <a:spcPts val="0"/>
              </a:spcAft>
              <a:buNone/>
            </a:pPr>
            <a:r>
              <a:rPr lang="en" sz="2000"/>
              <a:t>The information cannot be read without a key to decrypt it. It maintains its integrity during transit and while being stored.</a:t>
            </a:r>
            <a:endParaRPr sz="2000"/>
          </a:p>
        </p:txBody>
      </p:sp>
      <p:sp>
        <p:nvSpPr>
          <p:cNvPr id="228" name="Google Shape;228;p2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14</a:t>
            </a:fld>
            <a:endParaRPr/>
          </a:p>
        </p:txBody>
      </p:sp>
      <p:pic>
        <p:nvPicPr>
          <p:cNvPr id="229" name="Google Shape;229;p25"/>
          <p:cNvPicPr preferRelativeResize="0"/>
          <p:nvPr/>
        </p:nvPicPr>
        <p:blipFill>
          <a:blip r:embed="rId3">
            <a:alphaModFix/>
          </a:blip>
          <a:stretch>
            <a:fillRect/>
          </a:stretch>
        </p:blipFill>
        <p:spPr>
          <a:xfrm>
            <a:off x="313350" y="953475"/>
            <a:ext cx="1575725" cy="761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2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15</a:t>
            </a:fld>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body" idx="1"/>
          </p:nvPr>
        </p:nvSpPr>
        <p:spPr>
          <a:xfrm>
            <a:off x="1928825" y="580675"/>
            <a:ext cx="6888600" cy="39471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DES is a block cipher algorithm that takes plain text in blocks of 64 bits and converts them to ciphertext using keys of 48 bits. It is a symmetric key algorithm, which means that the same key is used for </a:t>
            </a:r>
            <a:r>
              <a:rPr lang="en" sz="2000" u="sng"/>
              <a:t>encrypting</a:t>
            </a:r>
            <a:r>
              <a:rPr lang="en" sz="2000"/>
              <a:t> and </a:t>
            </a:r>
            <a:r>
              <a:rPr lang="en" sz="2000" u="sng"/>
              <a:t>decrypting</a:t>
            </a:r>
            <a:r>
              <a:rPr lang="en" sz="2000"/>
              <a:t> ​data. Both the sender and the receiver must know and use the same private key. </a:t>
            </a:r>
            <a:endParaRPr sz="2000"/>
          </a:p>
          <a:p>
            <a:pPr marL="0" lvl="0" indent="0" algn="l" rtl="0">
              <a:spcBef>
                <a:spcPts val="600"/>
              </a:spcBef>
              <a:spcAft>
                <a:spcPts val="0"/>
              </a:spcAft>
              <a:buNone/>
            </a:pPr>
            <a:r>
              <a:rPr lang="en" sz="2000"/>
              <a:t>It is the most popular security algorithm and has been found vulnerable against very powerful attacks and therefore, the popularity has been found slightly on decline.</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240" name="Google Shape;240;p2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body" idx="1"/>
          </p:nvPr>
        </p:nvSpPr>
        <p:spPr>
          <a:xfrm>
            <a:off x="1928825" y="693850"/>
            <a:ext cx="6888600" cy="35448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For example, if we take the plaintext message "8787878787878787", </a:t>
            </a:r>
            <a:endParaRPr sz="2000"/>
          </a:p>
          <a:p>
            <a:pPr marL="0" lvl="0" indent="0" algn="l" rtl="0">
              <a:spcBef>
                <a:spcPts val="600"/>
              </a:spcBef>
              <a:spcAft>
                <a:spcPts val="0"/>
              </a:spcAft>
              <a:buNone/>
            </a:pPr>
            <a:r>
              <a:rPr lang="en" sz="2000"/>
              <a:t>and encrypt it with the DES key: "0E329232EA6D0D73", </a:t>
            </a:r>
            <a:br>
              <a:rPr lang="en" sz="2000"/>
            </a:br>
            <a:r>
              <a:rPr lang="en" sz="2000"/>
              <a:t>we end up with the ciphertext "0000000000000000". </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If the ciphertext is decrypted with the same secret DES key "0E329232EA6D0D73", </a:t>
            </a:r>
            <a:endParaRPr sz="2000"/>
          </a:p>
          <a:p>
            <a:pPr marL="0" lvl="0" indent="0" algn="l" rtl="0">
              <a:spcBef>
                <a:spcPts val="600"/>
              </a:spcBef>
              <a:spcAft>
                <a:spcPts val="0"/>
              </a:spcAft>
              <a:buNone/>
            </a:pPr>
            <a:r>
              <a:rPr lang="en" sz="2000"/>
              <a:t>the result is the original plaintext "8787878787878787".</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246" name="Google Shape;246;p2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body" idx="1"/>
          </p:nvPr>
        </p:nvSpPr>
        <p:spPr>
          <a:xfrm>
            <a:off x="1928825" y="493950"/>
            <a:ext cx="6888600" cy="3325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DES is based on the two fundamental attributes of cryptography: substitution (also called as confusion) and transposition (also called as diffusion). DES consists of 16 steps, each of which is called as a round. Each round performs the steps of substitution and transposition.</a:t>
            </a:r>
            <a:endParaRPr sz="2000"/>
          </a:p>
        </p:txBody>
      </p:sp>
      <p:sp>
        <p:nvSpPr>
          <p:cNvPr id="252" name="Google Shape;252;p2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body" idx="1"/>
          </p:nvPr>
        </p:nvSpPr>
        <p:spPr>
          <a:xfrm>
            <a:off x="1928825" y="312850"/>
            <a:ext cx="6888600" cy="4420800"/>
          </a:xfrm>
          <a:prstGeom prst="rect">
            <a:avLst/>
          </a:prstGeom>
        </p:spPr>
        <p:txBody>
          <a:bodyPr spcFirstLastPara="1" wrap="square" lIns="91425" tIns="91425" rIns="91425" bIns="91425" anchor="ctr" anchorCtr="0">
            <a:noAutofit/>
          </a:bodyPr>
          <a:lstStyle/>
          <a:p>
            <a:pPr marL="457200" lvl="0" indent="-355600" algn="l" rtl="0">
              <a:spcBef>
                <a:spcPts val="600"/>
              </a:spcBef>
              <a:spcAft>
                <a:spcPts val="0"/>
              </a:spcAft>
              <a:buSzPts val="2000"/>
              <a:buAutoNum type="arabicPeriod"/>
            </a:pPr>
            <a:r>
              <a:rPr lang="en" sz="2000"/>
              <a:t>In the first step, the 64 bit plain text block is handed over to an initial Permutation (IP) function.</a:t>
            </a:r>
            <a:endParaRPr sz="2000"/>
          </a:p>
          <a:p>
            <a:pPr marL="457200" lvl="0" indent="-355600" algn="l" rtl="0">
              <a:spcBef>
                <a:spcPts val="0"/>
              </a:spcBef>
              <a:spcAft>
                <a:spcPts val="0"/>
              </a:spcAft>
              <a:buSzPts val="2000"/>
              <a:buAutoNum type="arabicPeriod"/>
            </a:pPr>
            <a:r>
              <a:rPr lang="en" sz="2000"/>
              <a:t>The initial permutation performed on plain text.</a:t>
            </a:r>
            <a:endParaRPr sz="2000"/>
          </a:p>
          <a:p>
            <a:pPr marL="457200" lvl="0" indent="-355600" algn="l" rtl="0">
              <a:spcBef>
                <a:spcPts val="0"/>
              </a:spcBef>
              <a:spcAft>
                <a:spcPts val="0"/>
              </a:spcAft>
              <a:buSzPts val="2000"/>
              <a:buAutoNum type="arabicPeriod"/>
            </a:pPr>
            <a:r>
              <a:rPr lang="en" sz="2000"/>
              <a:t>Next the initial permutation (IP) produces two halves of the permuted block; says Left Plain Text (LPT) and Right Plain Text (RPT).</a:t>
            </a:r>
            <a:endParaRPr sz="2000"/>
          </a:p>
          <a:p>
            <a:pPr marL="457200" lvl="0" indent="-355600" algn="l" rtl="0">
              <a:spcBef>
                <a:spcPts val="0"/>
              </a:spcBef>
              <a:spcAft>
                <a:spcPts val="0"/>
              </a:spcAft>
              <a:buSzPts val="2000"/>
              <a:buAutoNum type="arabicPeriod"/>
            </a:pPr>
            <a:r>
              <a:rPr lang="en" sz="2000"/>
              <a:t>Now each LPT and RPT to go through 16 rounds of encryption process.</a:t>
            </a:r>
            <a:endParaRPr sz="2000"/>
          </a:p>
          <a:p>
            <a:pPr marL="457200" lvl="0" indent="-355600" algn="l" rtl="0">
              <a:spcBef>
                <a:spcPts val="0"/>
              </a:spcBef>
              <a:spcAft>
                <a:spcPts val="0"/>
              </a:spcAft>
              <a:buSzPts val="2000"/>
              <a:buAutoNum type="arabicPeriod"/>
            </a:pPr>
            <a:r>
              <a:rPr lang="en" sz="2000"/>
              <a:t>In the end, LPT and RPT are rejoined and a Final Permutation (FP) is performed on the combined block</a:t>
            </a:r>
            <a:endParaRPr sz="2000"/>
          </a:p>
          <a:p>
            <a:pPr marL="457200" lvl="0" indent="-355600" algn="l" rtl="0">
              <a:spcBef>
                <a:spcPts val="0"/>
              </a:spcBef>
              <a:spcAft>
                <a:spcPts val="0"/>
              </a:spcAft>
              <a:buSzPts val="2000"/>
              <a:buAutoNum type="arabicPeriod"/>
            </a:pPr>
            <a:r>
              <a:rPr lang="en" sz="2000"/>
              <a:t>The result of this process produces 64 bit cipher text.</a:t>
            </a:r>
            <a:endParaRPr sz="2000"/>
          </a:p>
        </p:txBody>
      </p:sp>
      <p:sp>
        <p:nvSpPr>
          <p:cNvPr id="258" name="Google Shape;258;p3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a:t>
            </a:fld>
            <a:endParaRPr/>
          </a:p>
        </p:txBody>
      </p:sp>
      <p:sp>
        <p:nvSpPr>
          <p:cNvPr id="90" name="Google Shape;90;p13"/>
          <p:cNvSpPr txBox="1">
            <a:spLocks noGrp="1"/>
          </p:cNvSpPr>
          <p:nvPr>
            <p:ph type="body" idx="1"/>
          </p:nvPr>
        </p:nvSpPr>
        <p:spPr>
          <a:xfrm>
            <a:off x="291725" y="229250"/>
            <a:ext cx="5678400" cy="20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300" b="1"/>
          </a:p>
          <a:p>
            <a:pPr marL="628650" lvl="0" indent="0" algn="l" rtl="0">
              <a:spcBef>
                <a:spcPts val="600"/>
              </a:spcBef>
              <a:spcAft>
                <a:spcPts val="0"/>
              </a:spcAft>
              <a:buNone/>
            </a:pPr>
            <a:endParaRPr sz="2000" b="1" u="sng"/>
          </a:p>
          <a:p>
            <a:pPr marL="628650" lvl="0" indent="285750" algn="l" rtl="0">
              <a:spcBef>
                <a:spcPts val="600"/>
              </a:spcBef>
              <a:spcAft>
                <a:spcPts val="0"/>
              </a:spcAft>
              <a:buNone/>
            </a:pPr>
            <a:r>
              <a:rPr lang="en" sz="2000" b="1" u="sng"/>
              <a:t>Seminar Technologies:</a:t>
            </a:r>
            <a:endParaRPr sz="2000" b="1" u="sng"/>
          </a:p>
          <a:p>
            <a:pPr marL="1828800" lvl="0" indent="-355600" algn="l" rtl="0">
              <a:spcBef>
                <a:spcPts val="600"/>
              </a:spcBef>
              <a:spcAft>
                <a:spcPts val="0"/>
              </a:spcAft>
              <a:buSzPts val="2000"/>
              <a:buAutoNum type="arabicPeriod"/>
            </a:pPr>
            <a:r>
              <a:rPr lang="en" sz="2000" b="1">
                <a:solidFill>
                  <a:srgbClr val="000000"/>
                </a:solidFill>
              </a:rPr>
              <a:t>Python</a:t>
            </a:r>
            <a:r>
              <a:rPr lang="en" sz="2000" b="1"/>
              <a:t> language</a:t>
            </a:r>
            <a:endParaRPr sz="1000" b="1"/>
          </a:p>
          <a:p>
            <a:pPr marL="1828800" lvl="0" indent="-355600" algn="l" rtl="0">
              <a:spcBef>
                <a:spcPts val="0"/>
              </a:spcBef>
              <a:spcAft>
                <a:spcPts val="0"/>
              </a:spcAft>
              <a:buSzPts val="2000"/>
              <a:buAutoNum type="arabicPeriod"/>
            </a:pPr>
            <a:r>
              <a:rPr lang="en" sz="2000" b="1">
                <a:solidFill>
                  <a:srgbClr val="000000"/>
                </a:solidFill>
              </a:rPr>
              <a:t>Multithreading</a:t>
            </a:r>
            <a:r>
              <a:rPr lang="en" sz="2000" b="1"/>
              <a:t> programming</a:t>
            </a:r>
            <a:endParaRPr sz="2000" b="1"/>
          </a:p>
        </p:txBody>
      </p:sp>
      <p:pic>
        <p:nvPicPr>
          <p:cNvPr id="91" name="Google Shape;91;p13"/>
          <p:cNvPicPr preferRelativeResize="0"/>
          <p:nvPr/>
        </p:nvPicPr>
        <p:blipFill>
          <a:blip r:embed="rId3">
            <a:alphaModFix/>
          </a:blip>
          <a:stretch>
            <a:fillRect/>
          </a:stretch>
        </p:blipFill>
        <p:spPr>
          <a:xfrm>
            <a:off x="6329160" y="2594149"/>
            <a:ext cx="2123077" cy="1595025"/>
          </a:xfrm>
          <a:prstGeom prst="rect">
            <a:avLst/>
          </a:prstGeom>
          <a:noFill/>
          <a:ln>
            <a:noFill/>
          </a:ln>
        </p:spPr>
      </p:pic>
      <p:pic>
        <p:nvPicPr>
          <p:cNvPr id="92" name="Google Shape;92;p13"/>
          <p:cNvPicPr preferRelativeResize="0"/>
          <p:nvPr/>
        </p:nvPicPr>
        <p:blipFill>
          <a:blip r:embed="rId4">
            <a:alphaModFix/>
          </a:blip>
          <a:stretch>
            <a:fillRect/>
          </a:stretch>
        </p:blipFill>
        <p:spPr>
          <a:xfrm>
            <a:off x="6431800" y="609325"/>
            <a:ext cx="1738601" cy="1595024"/>
          </a:xfrm>
          <a:prstGeom prst="rect">
            <a:avLst/>
          </a:prstGeom>
          <a:noFill/>
          <a:ln>
            <a:noFill/>
          </a:ln>
        </p:spPr>
      </p:pic>
      <p:sp>
        <p:nvSpPr>
          <p:cNvPr id="93" name="Google Shape;93;p13"/>
          <p:cNvSpPr txBox="1">
            <a:spLocks noGrp="1"/>
          </p:cNvSpPr>
          <p:nvPr>
            <p:ph type="body" idx="1"/>
          </p:nvPr>
        </p:nvSpPr>
        <p:spPr>
          <a:xfrm>
            <a:off x="291725" y="2404075"/>
            <a:ext cx="6275400" cy="1975200"/>
          </a:xfrm>
          <a:prstGeom prst="rect">
            <a:avLst/>
          </a:prstGeom>
        </p:spPr>
        <p:txBody>
          <a:bodyPr spcFirstLastPara="1" wrap="square" lIns="91425" tIns="91425" rIns="91425" bIns="91425" anchor="t" anchorCtr="0">
            <a:noAutofit/>
          </a:bodyPr>
          <a:lstStyle/>
          <a:p>
            <a:pPr marL="457200" lvl="0" indent="457200" algn="l" rtl="0">
              <a:spcBef>
                <a:spcPts val="600"/>
              </a:spcBef>
              <a:spcAft>
                <a:spcPts val="0"/>
              </a:spcAft>
              <a:buNone/>
            </a:pPr>
            <a:r>
              <a:rPr lang="en" sz="2000" b="1" u="sng"/>
              <a:t>Our goal:</a:t>
            </a:r>
            <a:endParaRPr sz="2000" b="1"/>
          </a:p>
          <a:p>
            <a:pPr marL="1085850" lvl="0" indent="285750" algn="l" rtl="0">
              <a:spcBef>
                <a:spcPts val="600"/>
              </a:spcBef>
              <a:spcAft>
                <a:spcPts val="0"/>
              </a:spcAft>
              <a:buNone/>
            </a:pPr>
            <a:r>
              <a:rPr lang="en" sz="2000" b="1"/>
              <a:t>Implementation of </a:t>
            </a:r>
            <a:r>
              <a:rPr lang="en" sz="2000" b="1" u="sng">
                <a:solidFill>
                  <a:srgbClr val="000000"/>
                </a:solidFill>
              </a:rPr>
              <a:t>Data Encryption </a:t>
            </a:r>
            <a:endParaRPr sz="2000" b="1" u="sng">
              <a:solidFill>
                <a:srgbClr val="000000"/>
              </a:solidFill>
            </a:endParaRPr>
          </a:p>
          <a:p>
            <a:pPr marL="1085850" lvl="0" indent="285750" algn="l" rtl="0">
              <a:spcBef>
                <a:spcPts val="600"/>
              </a:spcBef>
              <a:spcAft>
                <a:spcPts val="0"/>
              </a:spcAft>
              <a:buNone/>
            </a:pPr>
            <a:r>
              <a:rPr lang="en" sz="2000" b="1" u="sng">
                <a:solidFill>
                  <a:srgbClr val="000000"/>
                </a:solidFill>
              </a:rPr>
              <a:t>Standard</a:t>
            </a:r>
            <a:r>
              <a:rPr lang="en" sz="2000" b="1"/>
              <a:t> algorithm while using </a:t>
            </a:r>
            <a:endParaRPr sz="2000" b="1"/>
          </a:p>
          <a:p>
            <a:pPr marL="1085850" lvl="0" indent="285750" algn="l" rtl="0">
              <a:spcBef>
                <a:spcPts val="600"/>
              </a:spcBef>
              <a:spcAft>
                <a:spcPts val="0"/>
              </a:spcAft>
              <a:buNone/>
            </a:pPr>
            <a:r>
              <a:rPr lang="en" sz="2000" b="1"/>
              <a:t>python multithreading technique</a:t>
            </a:r>
            <a:endParaRPr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1700"/>
                                        <p:tgtEl>
                                          <p:spTgt spid="90"/>
                                        </p:tgtEl>
                                        <p:attrNameLst>
                                          <p:attrName>ppt_w</p:attrName>
                                        </p:attrNameLst>
                                      </p:cBhvr>
                                      <p:tavLst>
                                        <p:tav tm="0">
                                          <p:val>
                                            <p:strVal val="0"/>
                                          </p:val>
                                        </p:tav>
                                        <p:tav tm="100000">
                                          <p:val>
                                            <p:strVal val="#ppt_w"/>
                                          </p:val>
                                        </p:tav>
                                      </p:tavLst>
                                    </p:anim>
                                    <p:anim calcmode="lin" valueType="num">
                                      <p:cBhvr additive="base">
                                        <p:cTn id="8" dur="1700"/>
                                        <p:tgtEl>
                                          <p:spTgt spid="90"/>
                                        </p:tgtEl>
                                        <p:attrNameLst>
                                          <p:attrName>ppt_h</p:attrName>
                                        </p:attrNameLst>
                                      </p:cBhvr>
                                      <p:tavLst>
                                        <p:tav tm="0">
                                          <p:val>
                                            <p:strVal val="0"/>
                                          </p:val>
                                        </p:tav>
                                        <p:tav tm="100000">
                                          <p:val>
                                            <p:strVal val="#ppt_h"/>
                                          </p:val>
                                        </p:tav>
                                      </p:tavLst>
                                    </p:anim>
                                  </p:childTnLst>
                                </p:cTn>
                              </p:par>
                            </p:childTnLst>
                          </p:cTn>
                        </p:par>
                        <p:par>
                          <p:cTn id="9" fill="hold">
                            <p:stCondLst>
                              <p:cond delay="1700"/>
                            </p:stCondLst>
                            <p:childTnLst>
                              <p:par>
                                <p:cTn id="10" presetID="10" presetClass="entr" presetSubtype="0" fill="hold" nodeType="after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1400"/>
                                        <p:tgtEl>
                                          <p:spTgt spid="93"/>
                                        </p:tgtEl>
                                        <p:attrNameLst>
                                          <p:attrName>ppt_y</p:attrName>
                                        </p:attrNameLst>
                                      </p:cBhvr>
                                      <p:tavLst>
                                        <p:tav tm="0">
                                          <p:val>
                                            <p:strVal val="#ppt_y+1"/>
                                          </p:val>
                                        </p:tav>
                                        <p:tav tm="100000">
                                          <p:val>
                                            <p:strVal val="#ppt_y"/>
                                          </p:val>
                                        </p:tav>
                                      </p:tavLst>
                                    </p:anim>
                                  </p:childTnLst>
                                </p:cTn>
                              </p:par>
                            </p:childTnLst>
                          </p:cTn>
                        </p:par>
                        <p:par>
                          <p:cTn id="18" fill="hold">
                            <p:stCondLst>
                              <p:cond delay="1400"/>
                            </p:stCondLst>
                            <p:childTnLst>
                              <p:par>
                                <p:cTn id="19" presetID="10"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1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20</a:t>
            </a:fld>
            <a:endParaRPr>
              <a:latin typeface="Raleway"/>
              <a:ea typeface="Raleway"/>
              <a:cs typeface="Raleway"/>
              <a:sym typeface="Raleway"/>
            </a:endParaRPr>
          </a:p>
        </p:txBody>
      </p:sp>
      <p:pic>
        <p:nvPicPr>
          <p:cNvPr id="264" name="Google Shape;264;p31"/>
          <p:cNvPicPr preferRelativeResize="0"/>
          <p:nvPr/>
        </p:nvPicPr>
        <p:blipFill>
          <a:blip r:embed="rId3">
            <a:alphaModFix/>
          </a:blip>
          <a:stretch>
            <a:fillRect/>
          </a:stretch>
        </p:blipFill>
        <p:spPr>
          <a:xfrm>
            <a:off x="1189600" y="297863"/>
            <a:ext cx="7393774" cy="454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21</a:t>
            </a:fld>
            <a:endParaRPr>
              <a:latin typeface="Raleway"/>
              <a:ea typeface="Raleway"/>
              <a:cs typeface="Raleway"/>
              <a:sym typeface="Raleway"/>
            </a:endParaRPr>
          </a:p>
        </p:txBody>
      </p:sp>
      <p:pic>
        <p:nvPicPr>
          <p:cNvPr id="270" name="Google Shape;270;p32"/>
          <p:cNvPicPr preferRelativeResize="0"/>
          <p:nvPr/>
        </p:nvPicPr>
        <p:blipFill>
          <a:blip r:embed="rId3">
            <a:alphaModFix/>
          </a:blip>
          <a:stretch>
            <a:fillRect/>
          </a:stretch>
        </p:blipFill>
        <p:spPr>
          <a:xfrm>
            <a:off x="1839013" y="281113"/>
            <a:ext cx="5465987" cy="458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ctrTitle" idx="4294967295"/>
          </p:nvPr>
        </p:nvSpPr>
        <p:spPr>
          <a:xfrm>
            <a:off x="990600" y="1619125"/>
            <a:ext cx="5481600"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chemeClr val="lt1"/>
                </a:solidFill>
              </a:rPr>
              <a:t>Sequential</a:t>
            </a:r>
            <a:endParaRPr sz="7200">
              <a:solidFill>
                <a:schemeClr val="lt1"/>
              </a:solidFill>
            </a:endParaRPr>
          </a:p>
          <a:p>
            <a:pPr marL="914400" lvl="0" indent="457200" algn="l" rtl="0">
              <a:spcBef>
                <a:spcPts val="0"/>
              </a:spcBef>
              <a:spcAft>
                <a:spcPts val="0"/>
              </a:spcAft>
              <a:buClr>
                <a:schemeClr val="dk1"/>
              </a:buClr>
              <a:buSzPts val="1100"/>
              <a:buFont typeface="Arial"/>
              <a:buNone/>
            </a:pPr>
            <a:r>
              <a:rPr lang="en" sz="7200">
                <a:solidFill>
                  <a:schemeClr val="lt1"/>
                </a:solidFill>
              </a:rPr>
              <a:t>Code</a:t>
            </a:r>
            <a:endParaRPr sz="7200"/>
          </a:p>
        </p:txBody>
      </p:sp>
      <p:sp>
        <p:nvSpPr>
          <p:cNvPr id="276" name="Google Shape;276;p3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77" name="Google Shape;277;p33"/>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3"/>
          <p:cNvGrpSpPr/>
          <p:nvPr/>
        </p:nvGrpSpPr>
        <p:grpSpPr>
          <a:xfrm>
            <a:off x="5457388" y="707674"/>
            <a:ext cx="162685" cy="162919"/>
            <a:chOff x="5294400" y="974850"/>
            <a:chExt cx="416500" cy="417100"/>
          </a:xfrm>
        </p:grpSpPr>
        <p:sp>
          <p:nvSpPr>
            <p:cNvPr id="279" name="Google Shape;279;p3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3"/>
          <p:cNvGrpSpPr/>
          <p:nvPr/>
        </p:nvGrpSpPr>
        <p:grpSpPr>
          <a:xfrm>
            <a:off x="7449971" y="1334282"/>
            <a:ext cx="1262238" cy="1262397"/>
            <a:chOff x="6643075" y="3664250"/>
            <a:chExt cx="407950" cy="407975"/>
          </a:xfrm>
        </p:grpSpPr>
        <p:sp>
          <p:nvSpPr>
            <p:cNvPr id="282" name="Google Shape;282;p3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3"/>
          <p:cNvGrpSpPr/>
          <p:nvPr/>
        </p:nvGrpSpPr>
        <p:grpSpPr>
          <a:xfrm rot="4171020">
            <a:off x="7020576" y="1170792"/>
            <a:ext cx="454545" cy="454519"/>
            <a:chOff x="576250" y="4319400"/>
            <a:chExt cx="442075" cy="442050"/>
          </a:xfrm>
        </p:grpSpPr>
        <p:sp>
          <p:nvSpPr>
            <p:cNvPr id="285" name="Google Shape;285;p3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33"/>
          <p:cNvGrpSpPr/>
          <p:nvPr/>
        </p:nvGrpSpPr>
        <p:grpSpPr>
          <a:xfrm>
            <a:off x="5077698" y="907158"/>
            <a:ext cx="358875" cy="358875"/>
            <a:chOff x="5941025" y="3634400"/>
            <a:chExt cx="467650" cy="467650"/>
          </a:xfrm>
        </p:grpSpPr>
        <p:sp>
          <p:nvSpPr>
            <p:cNvPr id="290" name="Google Shape;290;p3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3"/>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23</a:t>
            </a:fld>
            <a:endParaRPr>
              <a:latin typeface="Raleway"/>
              <a:ea typeface="Raleway"/>
              <a:cs typeface="Raleway"/>
              <a:sym typeface="Raleway"/>
            </a:endParaRPr>
          </a:p>
        </p:txBody>
      </p:sp>
      <p:sp>
        <p:nvSpPr>
          <p:cNvPr id="307" name="Google Shape;307;p34"/>
          <p:cNvSpPr txBox="1">
            <a:spLocks noGrp="1"/>
          </p:cNvSpPr>
          <p:nvPr>
            <p:ph type="body" idx="1"/>
          </p:nvPr>
        </p:nvSpPr>
        <p:spPr>
          <a:xfrm>
            <a:off x="290850" y="312850"/>
            <a:ext cx="8526600" cy="789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Code and explanations:</a:t>
            </a:r>
            <a:endParaRPr sz="2000" u="sng"/>
          </a:p>
        </p:txBody>
      </p:sp>
      <p:sp>
        <p:nvSpPr>
          <p:cNvPr id="308" name="Google Shape;308;p34"/>
          <p:cNvSpPr txBox="1">
            <a:spLocks noGrp="1"/>
          </p:cNvSpPr>
          <p:nvPr>
            <p:ph type="body" idx="1"/>
          </p:nvPr>
        </p:nvSpPr>
        <p:spPr>
          <a:xfrm>
            <a:off x="484800" y="1184725"/>
            <a:ext cx="8138700" cy="789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Sequential programming</a:t>
            </a:r>
            <a:r>
              <a:rPr lang="en" sz="2000"/>
              <a:t> is when the algorithm to be solved consists of operations one after the other and you do not have to do alternative operations.</a:t>
            </a:r>
            <a:endParaRPr sz="2000"/>
          </a:p>
          <a:p>
            <a:pPr marL="0" lvl="0" indent="0" algn="l" rtl="0">
              <a:spcBef>
                <a:spcPts val="600"/>
              </a:spcBef>
              <a:spcAft>
                <a:spcPts val="0"/>
              </a:spcAft>
              <a:buNone/>
            </a:pPr>
            <a:r>
              <a:rPr lang="en" sz="2000"/>
              <a:t>In our code we just implement the whole algorhitm we explained before using all the blocks and tables for that.</a:t>
            </a:r>
            <a:endParaRPr sz="2000"/>
          </a:p>
          <a:p>
            <a:pPr marL="0" lvl="0" indent="0" algn="l" rtl="0">
              <a:spcBef>
                <a:spcPts val="600"/>
              </a:spcBef>
              <a:spcAft>
                <a:spcPts val="0"/>
              </a:spcAft>
              <a:buNone/>
            </a:pP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5"/>
          <p:cNvSpPr txBox="1">
            <a:spLocks noGrp="1"/>
          </p:cNvSpPr>
          <p:nvPr>
            <p:ph type="ctrTitle" idx="4294967295"/>
          </p:nvPr>
        </p:nvSpPr>
        <p:spPr>
          <a:xfrm>
            <a:off x="415563" y="1483075"/>
            <a:ext cx="7423500" cy="33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Parallel Code</a:t>
            </a:r>
            <a:endParaRPr sz="7200"/>
          </a:p>
          <a:p>
            <a:pPr marL="914400" lvl="0" indent="457200" algn="l" rtl="0">
              <a:spcBef>
                <a:spcPts val="0"/>
              </a:spcBef>
              <a:spcAft>
                <a:spcPts val="0"/>
              </a:spcAft>
              <a:buNone/>
            </a:pPr>
            <a:r>
              <a:rPr lang="en" sz="7200"/>
              <a:t>Threads</a:t>
            </a:r>
            <a:endParaRPr sz="7200"/>
          </a:p>
        </p:txBody>
      </p:sp>
      <p:sp>
        <p:nvSpPr>
          <p:cNvPr id="314" name="Google Shape;314;p3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24</a:t>
            </a:fld>
            <a:endParaRPr/>
          </a:p>
        </p:txBody>
      </p:sp>
      <p:sp>
        <p:nvSpPr>
          <p:cNvPr id="315" name="Google Shape;315;p35"/>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5"/>
          <p:cNvGrpSpPr/>
          <p:nvPr/>
        </p:nvGrpSpPr>
        <p:grpSpPr>
          <a:xfrm>
            <a:off x="5457388" y="707674"/>
            <a:ext cx="162685" cy="162919"/>
            <a:chOff x="5294400" y="974850"/>
            <a:chExt cx="416500" cy="417100"/>
          </a:xfrm>
        </p:grpSpPr>
        <p:sp>
          <p:nvSpPr>
            <p:cNvPr id="317" name="Google Shape;317;p35"/>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5"/>
          <p:cNvGrpSpPr/>
          <p:nvPr/>
        </p:nvGrpSpPr>
        <p:grpSpPr>
          <a:xfrm>
            <a:off x="7449971" y="1334282"/>
            <a:ext cx="1262238" cy="1262397"/>
            <a:chOff x="6643075" y="3664250"/>
            <a:chExt cx="407950" cy="407975"/>
          </a:xfrm>
        </p:grpSpPr>
        <p:sp>
          <p:nvSpPr>
            <p:cNvPr id="320" name="Google Shape;320;p35"/>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5"/>
          <p:cNvGrpSpPr/>
          <p:nvPr/>
        </p:nvGrpSpPr>
        <p:grpSpPr>
          <a:xfrm rot="4171020">
            <a:off x="7020576" y="1170792"/>
            <a:ext cx="454545" cy="454519"/>
            <a:chOff x="576250" y="4319400"/>
            <a:chExt cx="442075" cy="442050"/>
          </a:xfrm>
        </p:grpSpPr>
        <p:sp>
          <p:nvSpPr>
            <p:cNvPr id="323" name="Google Shape;323;p35"/>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5077698" y="907158"/>
            <a:ext cx="358875" cy="358875"/>
            <a:chOff x="5941025" y="3634400"/>
            <a:chExt cx="467650" cy="467650"/>
          </a:xfrm>
        </p:grpSpPr>
        <p:sp>
          <p:nvSpPr>
            <p:cNvPr id="328" name="Google Shape;328;p3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5"/>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25</a:t>
            </a:fld>
            <a:endParaRPr>
              <a:latin typeface="Raleway"/>
              <a:ea typeface="Raleway"/>
              <a:cs typeface="Raleway"/>
              <a:sym typeface="Raleway"/>
            </a:endParaRPr>
          </a:p>
        </p:txBody>
      </p:sp>
      <p:sp>
        <p:nvSpPr>
          <p:cNvPr id="345" name="Google Shape;345;p36"/>
          <p:cNvSpPr txBox="1">
            <a:spLocks noGrp="1"/>
          </p:cNvSpPr>
          <p:nvPr>
            <p:ph type="body" idx="1"/>
          </p:nvPr>
        </p:nvSpPr>
        <p:spPr>
          <a:xfrm>
            <a:off x="290850" y="312850"/>
            <a:ext cx="6199800" cy="77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Code and explanations:</a:t>
            </a:r>
            <a:endParaRPr sz="2000" u="sng"/>
          </a:p>
        </p:txBody>
      </p:sp>
      <p:sp>
        <p:nvSpPr>
          <p:cNvPr id="346" name="Google Shape;346;p36"/>
          <p:cNvSpPr txBox="1">
            <a:spLocks noGrp="1"/>
          </p:cNvSpPr>
          <p:nvPr>
            <p:ph type="body" idx="1"/>
          </p:nvPr>
        </p:nvSpPr>
        <p:spPr>
          <a:xfrm>
            <a:off x="443250" y="1379650"/>
            <a:ext cx="8037300" cy="136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We implement Pool Thread Way and Fork Thread Way.</a:t>
            </a:r>
            <a:br>
              <a:rPr lang="en" sz="2000"/>
            </a:br>
            <a:r>
              <a:rPr lang="en" sz="2000"/>
              <a:t>Got time running results that are worse than in sequential code.</a:t>
            </a:r>
            <a:br>
              <a:rPr lang="en" sz="2000"/>
            </a:br>
            <a:r>
              <a:rPr lang="en" sz="2000"/>
              <a:t>In both ways we used threads from libraries that imported it.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ctrTitle" idx="4294967295"/>
          </p:nvPr>
        </p:nvSpPr>
        <p:spPr>
          <a:xfrm>
            <a:off x="746050" y="1250875"/>
            <a:ext cx="6197400" cy="24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5000">
                <a:solidFill>
                  <a:schemeClr val="dk1"/>
                </a:solidFill>
              </a:rPr>
              <a:t>Why parallel</a:t>
            </a:r>
            <a:endParaRPr sz="5000">
              <a:solidFill>
                <a:schemeClr val="dk1"/>
              </a:solidFill>
            </a:endParaRPr>
          </a:p>
          <a:p>
            <a:pPr marL="0" lvl="0" indent="0" algn="ctr" rtl="0">
              <a:spcBef>
                <a:spcPts val="0"/>
              </a:spcBef>
              <a:spcAft>
                <a:spcPts val="0"/>
              </a:spcAft>
              <a:buClr>
                <a:schemeClr val="dk1"/>
              </a:buClr>
              <a:buSzPts val="1100"/>
              <a:buFont typeface="Arial"/>
              <a:buNone/>
            </a:pPr>
            <a:r>
              <a:rPr lang="en" sz="5000">
                <a:solidFill>
                  <a:schemeClr val="dk1"/>
                </a:solidFill>
              </a:rPr>
              <a:t>solution better</a:t>
            </a:r>
            <a:endParaRPr sz="5000">
              <a:solidFill>
                <a:schemeClr val="dk1"/>
              </a:solidFill>
            </a:endParaRPr>
          </a:p>
          <a:p>
            <a:pPr marL="0" lvl="0" indent="0" algn="ctr" rtl="0">
              <a:spcBef>
                <a:spcPts val="0"/>
              </a:spcBef>
              <a:spcAft>
                <a:spcPts val="0"/>
              </a:spcAft>
              <a:buClr>
                <a:schemeClr val="dk1"/>
              </a:buClr>
              <a:buSzPts val="1100"/>
              <a:buFont typeface="Arial"/>
              <a:buNone/>
            </a:pPr>
            <a:r>
              <a:rPr lang="en" sz="5000">
                <a:solidFill>
                  <a:schemeClr val="dk1"/>
                </a:solidFill>
              </a:rPr>
              <a:t>than Sequential In General?</a:t>
            </a:r>
            <a:endParaRPr sz="7200"/>
          </a:p>
        </p:txBody>
      </p:sp>
      <p:sp>
        <p:nvSpPr>
          <p:cNvPr id="352" name="Google Shape;352;p3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26</a:t>
            </a:fld>
            <a:endParaRPr/>
          </a:p>
        </p:txBody>
      </p:sp>
      <p:sp>
        <p:nvSpPr>
          <p:cNvPr id="353" name="Google Shape;353;p37"/>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7"/>
          <p:cNvGrpSpPr/>
          <p:nvPr/>
        </p:nvGrpSpPr>
        <p:grpSpPr>
          <a:xfrm>
            <a:off x="5457388" y="707674"/>
            <a:ext cx="162685" cy="162919"/>
            <a:chOff x="5294400" y="974850"/>
            <a:chExt cx="416500" cy="417100"/>
          </a:xfrm>
        </p:grpSpPr>
        <p:sp>
          <p:nvSpPr>
            <p:cNvPr id="355" name="Google Shape;355;p37"/>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7"/>
          <p:cNvGrpSpPr/>
          <p:nvPr/>
        </p:nvGrpSpPr>
        <p:grpSpPr>
          <a:xfrm>
            <a:off x="7449971" y="1334282"/>
            <a:ext cx="1262238" cy="1262397"/>
            <a:chOff x="6643075" y="3664250"/>
            <a:chExt cx="407950" cy="407975"/>
          </a:xfrm>
        </p:grpSpPr>
        <p:sp>
          <p:nvSpPr>
            <p:cNvPr id="358" name="Google Shape;358;p3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7"/>
          <p:cNvGrpSpPr/>
          <p:nvPr/>
        </p:nvGrpSpPr>
        <p:grpSpPr>
          <a:xfrm rot="4171020">
            <a:off x="7020576" y="1170792"/>
            <a:ext cx="454545" cy="454519"/>
            <a:chOff x="576250" y="4319400"/>
            <a:chExt cx="442075" cy="442050"/>
          </a:xfrm>
        </p:grpSpPr>
        <p:sp>
          <p:nvSpPr>
            <p:cNvPr id="361" name="Google Shape;361;p3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7"/>
          <p:cNvGrpSpPr/>
          <p:nvPr/>
        </p:nvGrpSpPr>
        <p:grpSpPr>
          <a:xfrm>
            <a:off x="5077698" y="907158"/>
            <a:ext cx="358875" cy="358875"/>
            <a:chOff x="5941025" y="3634400"/>
            <a:chExt cx="467650" cy="467650"/>
          </a:xfrm>
        </p:grpSpPr>
        <p:sp>
          <p:nvSpPr>
            <p:cNvPr id="366" name="Google Shape;366;p37"/>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7"/>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27</a:t>
            </a:fld>
            <a:endParaRPr>
              <a:latin typeface="Raleway"/>
              <a:ea typeface="Raleway"/>
              <a:cs typeface="Raleway"/>
              <a:sym typeface="Raleway"/>
            </a:endParaRPr>
          </a:p>
        </p:txBody>
      </p:sp>
      <p:sp>
        <p:nvSpPr>
          <p:cNvPr id="383" name="Google Shape;383;p38"/>
          <p:cNvSpPr txBox="1">
            <a:spLocks noGrp="1"/>
          </p:cNvSpPr>
          <p:nvPr>
            <p:ph type="ctrTitle" idx="4294967295"/>
          </p:nvPr>
        </p:nvSpPr>
        <p:spPr>
          <a:xfrm>
            <a:off x="457200" y="496575"/>
            <a:ext cx="8314200" cy="29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Multithreading solution is:</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Reduces the time consumption/ response time</a:t>
            </a:r>
            <a:endParaRPr sz="2000"/>
          </a:p>
          <a:p>
            <a:pPr marL="457200" lvl="0" indent="-355600" algn="l" rtl="0">
              <a:spcBef>
                <a:spcPts val="0"/>
              </a:spcBef>
              <a:spcAft>
                <a:spcPts val="0"/>
              </a:spcAft>
              <a:buSzPts val="2000"/>
              <a:buChar char="●"/>
            </a:pPr>
            <a:r>
              <a:rPr lang="en" sz="2000"/>
              <a:t>Improving performance and faster access</a:t>
            </a:r>
            <a:endParaRPr sz="2000"/>
          </a:p>
          <a:p>
            <a:pPr marL="457200" lvl="0" indent="-355600" algn="l" rtl="0">
              <a:spcBef>
                <a:spcPts val="0"/>
              </a:spcBef>
              <a:spcAft>
                <a:spcPts val="0"/>
              </a:spcAft>
              <a:buSzPts val="2000"/>
              <a:buChar char="●"/>
            </a:pPr>
            <a:r>
              <a:rPr lang="en" sz="2000"/>
              <a:t>Simplifies the code</a:t>
            </a:r>
            <a:endParaRPr sz="2000"/>
          </a:p>
          <a:p>
            <a:pPr marL="457200" lvl="0" indent="-355600" algn="l" rtl="0">
              <a:spcBef>
                <a:spcPts val="0"/>
              </a:spcBef>
              <a:spcAft>
                <a:spcPts val="0"/>
              </a:spcAft>
              <a:buSzPts val="2000"/>
              <a:buChar char="●"/>
            </a:pPr>
            <a:r>
              <a:rPr lang="en" sz="2000"/>
              <a:t>Better utilization of resources</a:t>
            </a:r>
            <a:endParaRPr sz="2000"/>
          </a:p>
          <a:p>
            <a:pPr marL="457200" lvl="0" indent="-355600" algn="l" rtl="0">
              <a:spcBef>
                <a:spcPts val="0"/>
              </a:spcBef>
              <a:spcAft>
                <a:spcPts val="0"/>
              </a:spcAft>
              <a:buSzPts val="2000"/>
              <a:buChar char="●"/>
            </a:pPr>
            <a:r>
              <a:rPr lang="en" sz="2000"/>
              <a:t>Allows concurrent and parallel occurrence of various tasks</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28</a:t>
            </a:fld>
            <a:endParaRPr>
              <a:latin typeface="Raleway"/>
              <a:ea typeface="Raleway"/>
              <a:cs typeface="Raleway"/>
              <a:sym typeface="Raleway"/>
            </a:endParaRPr>
          </a:p>
        </p:txBody>
      </p:sp>
      <p:sp>
        <p:nvSpPr>
          <p:cNvPr id="389" name="Google Shape;389;p39"/>
          <p:cNvSpPr txBox="1">
            <a:spLocks noGrp="1"/>
          </p:cNvSpPr>
          <p:nvPr>
            <p:ph type="ctrTitle" idx="4294967295"/>
          </p:nvPr>
        </p:nvSpPr>
        <p:spPr>
          <a:xfrm>
            <a:off x="457200" y="4965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So, In Python is also good way??</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390" name="Google Shape;390;p39"/>
          <p:cNvSpPr txBox="1">
            <a:spLocks noGrp="1"/>
          </p:cNvSpPr>
          <p:nvPr>
            <p:ph type="ctrTitle" idx="4294967295"/>
          </p:nvPr>
        </p:nvSpPr>
        <p:spPr>
          <a:xfrm>
            <a:off x="457200" y="1048350"/>
            <a:ext cx="8314200" cy="33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The default implementation of Python ‘CPython’ uses GIL (Global Interpreter Lock) to execute exactly one thread at the same time, even if run on a multi-core processor as GIL works only on one core regardless of the number of cores present in the machine.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Multithreading does not make much of a difference in execution time as it uses the same memory space and a single GIL, so any CPU-bound tasks do not have an impact on the performance of the multi-threaded programs</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391" name="Google Shape;391;p39"/>
          <p:cNvSpPr txBox="1">
            <a:spLocks noGrp="1"/>
          </p:cNvSpPr>
          <p:nvPr>
            <p:ph type="ctrTitle" idx="4294967295"/>
          </p:nvPr>
        </p:nvSpPr>
        <p:spPr>
          <a:xfrm>
            <a:off x="5906200" y="496575"/>
            <a:ext cx="906000" cy="4185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u="sng"/>
              <a:t>NO!</a:t>
            </a:r>
            <a:endParaRPr sz="2000"/>
          </a:p>
          <a:p>
            <a:pPr marL="0" lvl="0" indent="0" algn="l" rtl="0">
              <a:spcBef>
                <a:spcPts val="0"/>
              </a:spcBef>
              <a:spcAft>
                <a:spcPts val="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15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91"/>
                                        </p:tgtEl>
                                        <p:attrNameLst>
                                          <p:attrName>style.visibility</p:attrName>
                                        </p:attrNameLst>
                                      </p:cBhvr>
                                      <p:to>
                                        <p:strVal val="visible"/>
                                      </p:to>
                                    </p:set>
                                    <p:anim calcmode="lin" valueType="num">
                                      <p:cBhvr additive="base">
                                        <p:cTn id="12" dur="1400"/>
                                        <p:tgtEl>
                                          <p:spTgt spid="391"/>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0"/>
                                        </p:tgtEl>
                                        <p:attrNameLst>
                                          <p:attrName>style.visibility</p:attrName>
                                        </p:attrNameLst>
                                      </p:cBhvr>
                                      <p:to>
                                        <p:strVal val="visible"/>
                                      </p:to>
                                    </p:set>
                                    <p:anim calcmode="lin" valueType="num">
                                      <p:cBhvr additive="base">
                                        <p:cTn id="17" dur="1500"/>
                                        <p:tgtEl>
                                          <p:spTgt spid="3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a:spLocks noGrp="1"/>
          </p:cNvSpPr>
          <p:nvPr>
            <p:ph type="ctrTitle" idx="4294967295"/>
          </p:nvPr>
        </p:nvSpPr>
        <p:spPr>
          <a:xfrm>
            <a:off x="720375" y="1483075"/>
            <a:ext cx="6197400" cy="24366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None/>
            </a:pPr>
            <a:r>
              <a:rPr lang="en" sz="7200"/>
              <a:t>Time Results</a:t>
            </a:r>
            <a:endParaRPr sz="7200"/>
          </a:p>
        </p:txBody>
      </p:sp>
      <p:sp>
        <p:nvSpPr>
          <p:cNvPr id="397" name="Google Shape;397;p4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29</a:t>
            </a:fld>
            <a:endParaRPr/>
          </a:p>
        </p:txBody>
      </p:sp>
      <p:sp>
        <p:nvSpPr>
          <p:cNvPr id="398" name="Google Shape;398;p40"/>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0"/>
          <p:cNvGrpSpPr/>
          <p:nvPr/>
        </p:nvGrpSpPr>
        <p:grpSpPr>
          <a:xfrm>
            <a:off x="5457388" y="707674"/>
            <a:ext cx="162685" cy="162919"/>
            <a:chOff x="5294400" y="974850"/>
            <a:chExt cx="416500" cy="417100"/>
          </a:xfrm>
        </p:grpSpPr>
        <p:sp>
          <p:nvSpPr>
            <p:cNvPr id="400" name="Google Shape;400;p4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0"/>
          <p:cNvGrpSpPr/>
          <p:nvPr/>
        </p:nvGrpSpPr>
        <p:grpSpPr>
          <a:xfrm>
            <a:off x="7449971" y="1334282"/>
            <a:ext cx="1262238" cy="1262397"/>
            <a:chOff x="6643075" y="3664250"/>
            <a:chExt cx="407950" cy="407975"/>
          </a:xfrm>
        </p:grpSpPr>
        <p:sp>
          <p:nvSpPr>
            <p:cNvPr id="403" name="Google Shape;403;p4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40"/>
          <p:cNvGrpSpPr/>
          <p:nvPr/>
        </p:nvGrpSpPr>
        <p:grpSpPr>
          <a:xfrm rot="4171020">
            <a:off x="7020576" y="1170792"/>
            <a:ext cx="454545" cy="454519"/>
            <a:chOff x="576250" y="4319400"/>
            <a:chExt cx="442075" cy="442050"/>
          </a:xfrm>
        </p:grpSpPr>
        <p:sp>
          <p:nvSpPr>
            <p:cNvPr id="406" name="Google Shape;406;p4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40"/>
          <p:cNvGrpSpPr/>
          <p:nvPr/>
        </p:nvGrpSpPr>
        <p:grpSpPr>
          <a:xfrm>
            <a:off x="5077698" y="907158"/>
            <a:ext cx="358875" cy="358875"/>
            <a:chOff x="5941025" y="3634400"/>
            <a:chExt cx="467650" cy="467650"/>
          </a:xfrm>
        </p:grpSpPr>
        <p:sp>
          <p:nvSpPr>
            <p:cNvPr id="411" name="Google Shape;411;p4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0"/>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3</a:t>
            </a:fld>
            <a:endParaRPr/>
          </a:p>
        </p:txBody>
      </p:sp>
      <p:pic>
        <p:nvPicPr>
          <p:cNvPr id="99" name="Google Shape;99;p14"/>
          <p:cNvPicPr preferRelativeResize="0"/>
          <p:nvPr/>
        </p:nvPicPr>
        <p:blipFill>
          <a:blip r:embed="rId3">
            <a:alphaModFix/>
          </a:blip>
          <a:stretch>
            <a:fillRect/>
          </a:stretch>
        </p:blipFill>
        <p:spPr>
          <a:xfrm>
            <a:off x="1005925" y="2813024"/>
            <a:ext cx="2740275" cy="1440850"/>
          </a:xfrm>
          <a:prstGeom prst="rect">
            <a:avLst/>
          </a:prstGeom>
          <a:noFill/>
          <a:ln>
            <a:noFill/>
          </a:ln>
        </p:spPr>
      </p:pic>
      <p:sp>
        <p:nvSpPr>
          <p:cNvPr id="100" name="Google Shape;100;p14"/>
          <p:cNvSpPr/>
          <p:nvPr/>
        </p:nvSpPr>
        <p:spPr>
          <a:xfrm rot="-2853311">
            <a:off x="2379761" y="1651111"/>
            <a:ext cx="675676" cy="544444"/>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2859780">
            <a:off x="5683769" y="1452622"/>
            <a:ext cx="675734" cy="544502"/>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rot="10798473">
            <a:off x="4383390" y="3261176"/>
            <a:ext cx="675600" cy="5445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4"/>
          <p:cNvPicPr preferRelativeResize="0"/>
          <p:nvPr/>
        </p:nvPicPr>
        <p:blipFill>
          <a:blip r:embed="rId4">
            <a:alphaModFix/>
          </a:blip>
          <a:stretch>
            <a:fillRect/>
          </a:stretch>
        </p:blipFill>
        <p:spPr>
          <a:xfrm>
            <a:off x="3221752" y="382375"/>
            <a:ext cx="2295725" cy="1775544"/>
          </a:xfrm>
          <a:prstGeom prst="rect">
            <a:avLst/>
          </a:prstGeom>
          <a:noFill/>
          <a:ln>
            <a:noFill/>
          </a:ln>
        </p:spPr>
      </p:pic>
      <p:pic>
        <p:nvPicPr>
          <p:cNvPr id="104" name="Google Shape;104;p14"/>
          <p:cNvPicPr preferRelativeResize="0"/>
          <p:nvPr/>
        </p:nvPicPr>
        <p:blipFill>
          <a:blip r:embed="rId5">
            <a:alphaModFix/>
          </a:blip>
          <a:stretch>
            <a:fillRect/>
          </a:stretch>
        </p:blipFill>
        <p:spPr>
          <a:xfrm>
            <a:off x="5592775" y="2287313"/>
            <a:ext cx="2199024" cy="2492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400"/>
                                        <p:tgtEl>
                                          <p:spTgt spid="99"/>
                                        </p:tgtEl>
                                        <p:attrNameLst>
                                          <p:attrName>ppt_w</p:attrName>
                                        </p:attrNameLst>
                                      </p:cBhvr>
                                      <p:tavLst>
                                        <p:tav tm="0">
                                          <p:val>
                                            <p:strVal val="0"/>
                                          </p:val>
                                        </p:tav>
                                        <p:tav tm="100000">
                                          <p:val>
                                            <p:strVal val="#ppt_w"/>
                                          </p:val>
                                        </p:tav>
                                      </p:tavLst>
                                    </p:anim>
                                    <p:anim calcmode="lin" valueType="num">
                                      <p:cBhvr additive="base">
                                        <p:cTn id="8" dur="1400"/>
                                        <p:tgtEl>
                                          <p:spTgt spid="99"/>
                                        </p:tgtEl>
                                        <p:attrNameLst>
                                          <p:attrName>ppt_h</p:attrName>
                                        </p:attrNameLst>
                                      </p:cBhvr>
                                      <p:tavLst>
                                        <p:tav tm="0">
                                          <p:val>
                                            <p:strVal val="0"/>
                                          </p:val>
                                        </p:tav>
                                        <p:tav tm="100000">
                                          <p:val>
                                            <p:strVal val="#ppt_h"/>
                                          </p:val>
                                        </p:tav>
                                      </p:tavLst>
                                    </p:anim>
                                  </p:childTnLst>
                                </p:cTn>
                              </p:par>
                            </p:childTnLst>
                          </p:cTn>
                        </p:par>
                        <p:par>
                          <p:cTn id="9" fill="hold">
                            <p:stCondLst>
                              <p:cond delay="1400"/>
                            </p:stCondLst>
                            <p:childTnLst>
                              <p:par>
                                <p:cTn id="10" presetID="10" presetClass="entr" presetSubtype="0" fill="hold" nodeType="after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childTnLst>
                                </p:cTn>
                              </p:par>
                            </p:childTnLst>
                          </p:cTn>
                        </p:par>
                        <p:par>
                          <p:cTn id="13" fill="hold">
                            <p:stCondLst>
                              <p:cond delay="2400"/>
                            </p:stCondLst>
                            <p:childTnLst>
                              <p:par>
                                <p:cTn id="14" presetID="23" presetClass="entr" presetSubtype="16"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anim calcmode="lin" valueType="num">
                                      <p:cBhvr additive="base">
                                        <p:cTn id="16" dur="1000"/>
                                        <p:tgtEl>
                                          <p:spTgt spid="103"/>
                                        </p:tgtEl>
                                        <p:attrNameLst>
                                          <p:attrName>ppt_w</p:attrName>
                                        </p:attrNameLst>
                                      </p:cBhvr>
                                      <p:tavLst>
                                        <p:tav tm="0">
                                          <p:val>
                                            <p:strVal val="0"/>
                                          </p:val>
                                        </p:tav>
                                        <p:tav tm="100000">
                                          <p:val>
                                            <p:strVal val="#ppt_w"/>
                                          </p:val>
                                        </p:tav>
                                      </p:tavLst>
                                    </p:anim>
                                    <p:anim calcmode="lin" valueType="num">
                                      <p:cBhvr additive="base">
                                        <p:cTn id="17" dur="1000"/>
                                        <p:tgtEl>
                                          <p:spTgt spid="103"/>
                                        </p:tgtEl>
                                        <p:attrNameLst>
                                          <p:attrName>ppt_h</p:attrName>
                                        </p:attrNameLst>
                                      </p:cBhvr>
                                      <p:tavLst>
                                        <p:tav tm="0">
                                          <p:val>
                                            <p:strVal val="0"/>
                                          </p:val>
                                        </p:tav>
                                        <p:tav tm="100000">
                                          <p:val>
                                            <p:strVal val="#ppt_h"/>
                                          </p:val>
                                        </p:tav>
                                      </p:tavLst>
                                    </p:anim>
                                  </p:childTnLst>
                                </p:cTn>
                              </p:par>
                            </p:childTnLst>
                          </p:cTn>
                        </p:par>
                        <p:par>
                          <p:cTn id="18" fill="hold">
                            <p:stCondLst>
                              <p:cond delay="3400"/>
                            </p:stCondLst>
                            <p:childTnLst>
                              <p:par>
                                <p:cTn id="19" presetID="10" presetClass="entr" presetSubtype="0" fill="hold" nodeType="after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1000"/>
                                        <p:tgtEl>
                                          <p:spTgt spid="101"/>
                                        </p:tgtEl>
                                      </p:cBhvr>
                                    </p:animEffect>
                                  </p:childTnLst>
                                </p:cTn>
                              </p:par>
                            </p:childTnLst>
                          </p:cTn>
                        </p:par>
                        <p:par>
                          <p:cTn id="22" fill="hold">
                            <p:stCondLst>
                              <p:cond delay="4400"/>
                            </p:stCondLst>
                            <p:childTnLst>
                              <p:par>
                                <p:cTn id="23" presetID="23" presetClass="entr" presetSubtype="16"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additive="base">
                                        <p:cTn id="25" dur="1000"/>
                                        <p:tgtEl>
                                          <p:spTgt spid="104"/>
                                        </p:tgtEl>
                                        <p:attrNameLst>
                                          <p:attrName>ppt_w</p:attrName>
                                        </p:attrNameLst>
                                      </p:cBhvr>
                                      <p:tavLst>
                                        <p:tav tm="0">
                                          <p:val>
                                            <p:strVal val="0"/>
                                          </p:val>
                                        </p:tav>
                                        <p:tav tm="100000">
                                          <p:val>
                                            <p:strVal val="#ppt_w"/>
                                          </p:val>
                                        </p:tav>
                                      </p:tavLst>
                                    </p:anim>
                                    <p:anim calcmode="lin" valueType="num">
                                      <p:cBhvr additive="base">
                                        <p:cTn id="26" dur="1000"/>
                                        <p:tgtEl>
                                          <p:spTgt spid="104"/>
                                        </p:tgtEl>
                                        <p:attrNameLst>
                                          <p:attrName>ppt_h</p:attrName>
                                        </p:attrNameLst>
                                      </p:cBhvr>
                                      <p:tavLst>
                                        <p:tav tm="0">
                                          <p:val>
                                            <p:strVal val="0"/>
                                          </p:val>
                                        </p:tav>
                                        <p:tav tm="100000">
                                          <p:val>
                                            <p:strVal val="#ppt_h"/>
                                          </p:val>
                                        </p:tav>
                                      </p:tavLst>
                                    </p:anim>
                                  </p:childTnLst>
                                </p:cTn>
                              </p:par>
                            </p:childTnLst>
                          </p:cTn>
                        </p:par>
                        <p:par>
                          <p:cTn id="27" fill="hold">
                            <p:stCondLst>
                              <p:cond delay="5400"/>
                            </p:stCondLst>
                            <p:childTnLst>
                              <p:par>
                                <p:cTn id="28" presetID="10" presetClass="entr" presetSubtype="0"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30</a:t>
            </a:fld>
            <a:endParaRPr>
              <a:latin typeface="Raleway"/>
              <a:ea typeface="Raleway"/>
              <a:cs typeface="Raleway"/>
              <a:sym typeface="Raleway"/>
            </a:endParaRPr>
          </a:p>
        </p:txBody>
      </p:sp>
      <p:sp>
        <p:nvSpPr>
          <p:cNvPr id="428" name="Google Shape;428;p41"/>
          <p:cNvSpPr txBox="1">
            <a:spLocks noGrp="1"/>
          </p:cNvSpPr>
          <p:nvPr>
            <p:ph type="ctrTitle" idx="4294967295"/>
          </p:nvPr>
        </p:nvSpPr>
        <p:spPr>
          <a:xfrm>
            <a:off x="381000" y="2679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Time results Encryption:</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429" name="Google Shape;429;p41"/>
          <p:cNvPicPr preferRelativeResize="0"/>
          <p:nvPr/>
        </p:nvPicPr>
        <p:blipFill>
          <a:blip r:embed="rId3">
            <a:alphaModFix/>
          </a:blip>
          <a:stretch>
            <a:fillRect/>
          </a:stretch>
        </p:blipFill>
        <p:spPr>
          <a:xfrm>
            <a:off x="1234500" y="658576"/>
            <a:ext cx="6773749" cy="42104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8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anim calcmode="lin" valueType="num">
                                      <p:cBhvr additive="base">
                                        <p:cTn id="7" dur="1000"/>
                                        <p:tgtEl>
                                          <p:spTgt spid="42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31</a:t>
            </a:fld>
            <a:endParaRPr>
              <a:latin typeface="Raleway"/>
              <a:ea typeface="Raleway"/>
              <a:cs typeface="Raleway"/>
              <a:sym typeface="Raleway"/>
            </a:endParaRPr>
          </a:p>
        </p:txBody>
      </p:sp>
      <p:sp>
        <p:nvSpPr>
          <p:cNvPr id="435" name="Google Shape;435;p42"/>
          <p:cNvSpPr txBox="1">
            <a:spLocks noGrp="1"/>
          </p:cNvSpPr>
          <p:nvPr>
            <p:ph type="ctrTitle" idx="4294967295"/>
          </p:nvPr>
        </p:nvSpPr>
        <p:spPr>
          <a:xfrm>
            <a:off x="381000" y="2679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Time results Decryption:</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436" name="Google Shape;436;p42"/>
          <p:cNvPicPr preferRelativeResize="0"/>
          <p:nvPr/>
        </p:nvPicPr>
        <p:blipFill>
          <a:blip r:embed="rId3">
            <a:alphaModFix/>
          </a:blip>
          <a:stretch>
            <a:fillRect/>
          </a:stretch>
        </p:blipFill>
        <p:spPr>
          <a:xfrm>
            <a:off x="1316825" y="689425"/>
            <a:ext cx="6597775" cy="41243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36"/>
                                        </p:tgtEl>
                                        <p:attrNameLst>
                                          <p:attrName>style.visibility</p:attrName>
                                        </p:attrNameLst>
                                      </p:cBhvr>
                                      <p:to>
                                        <p:strVal val="visible"/>
                                      </p:to>
                                    </p:set>
                                    <p:anim calcmode="lin" valueType="num">
                                      <p:cBhvr additive="base">
                                        <p:cTn id="12" dur="1200"/>
                                        <p:tgtEl>
                                          <p:spTgt spid="4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32</a:t>
            </a:fld>
            <a:endParaRPr>
              <a:latin typeface="Raleway"/>
              <a:ea typeface="Raleway"/>
              <a:cs typeface="Raleway"/>
              <a:sym typeface="Raleway"/>
            </a:endParaRPr>
          </a:p>
        </p:txBody>
      </p:sp>
      <p:sp>
        <p:nvSpPr>
          <p:cNvPr id="442" name="Google Shape;442;p43"/>
          <p:cNvSpPr txBox="1">
            <a:spLocks noGrp="1"/>
          </p:cNvSpPr>
          <p:nvPr>
            <p:ph type="title"/>
          </p:nvPr>
        </p:nvSpPr>
        <p:spPr>
          <a:xfrm>
            <a:off x="1204900" y="903100"/>
            <a:ext cx="2727000" cy="20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THANKS! </a:t>
            </a:r>
            <a:endParaRPr sz="3600"/>
          </a:p>
          <a:p>
            <a:pPr marL="0" lvl="0" indent="0" algn="l" rtl="0">
              <a:spcBef>
                <a:spcPts val="0"/>
              </a:spcBef>
              <a:spcAft>
                <a:spcPts val="0"/>
              </a:spcAft>
              <a:buNone/>
            </a:pPr>
            <a:r>
              <a:rPr lang="en" sz="3600"/>
              <a:t>Enjoy our</a:t>
            </a:r>
            <a:endParaRPr sz="3600"/>
          </a:p>
          <a:p>
            <a:pPr marL="0" lvl="0" indent="457200" algn="l" rtl="0">
              <a:spcBef>
                <a:spcPts val="0"/>
              </a:spcBef>
              <a:spcAft>
                <a:spcPts val="0"/>
              </a:spcAft>
              <a:buNone/>
            </a:pPr>
            <a:r>
              <a:rPr lang="en" sz="3600"/>
              <a:t>work!</a:t>
            </a:r>
            <a:endParaRPr sz="3600"/>
          </a:p>
        </p:txBody>
      </p:sp>
      <p:sp>
        <p:nvSpPr>
          <p:cNvPr id="443" name="Google Shape;443;p43"/>
          <p:cNvSpPr txBox="1">
            <a:spLocks noGrp="1"/>
          </p:cNvSpPr>
          <p:nvPr>
            <p:ph type="body" idx="1"/>
          </p:nvPr>
        </p:nvSpPr>
        <p:spPr>
          <a:xfrm>
            <a:off x="4545100" y="717400"/>
            <a:ext cx="4300800" cy="223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a:p>
            <a:pPr marL="0" lvl="0" indent="0" algn="l" rtl="0">
              <a:spcBef>
                <a:spcPts val="600"/>
              </a:spcBef>
              <a:spcAft>
                <a:spcPts val="0"/>
              </a:spcAft>
              <a:buClr>
                <a:schemeClr val="dk1"/>
              </a:buClr>
              <a:buSzPts val="1100"/>
              <a:buFont typeface="Arial"/>
              <a:buNone/>
            </a:pPr>
            <a:r>
              <a:rPr lang="en"/>
              <a:t>You can find us at</a:t>
            </a:r>
            <a:endParaRPr/>
          </a:p>
          <a:p>
            <a:pPr marL="457200" lvl="0" indent="-381000" algn="l" rtl="0">
              <a:spcBef>
                <a:spcPts val="600"/>
              </a:spcBef>
              <a:spcAft>
                <a:spcPts val="0"/>
              </a:spcAft>
              <a:buSzPts val="2400"/>
              <a:buChar char="▫"/>
            </a:pPr>
            <a:r>
              <a:rPr lang="en"/>
              <a:t>slava15.92@gmail.com</a:t>
            </a:r>
            <a:endParaRPr/>
          </a:p>
          <a:p>
            <a:pPr marL="457200" lvl="0" indent="-381000" algn="l" rtl="0">
              <a:spcBef>
                <a:spcPts val="0"/>
              </a:spcBef>
              <a:spcAft>
                <a:spcPts val="0"/>
              </a:spcAft>
              <a:buSzPts val="2400"/>
              <a:buChar char="▫"/>
            </a:pPr>
            <a:r>
              <a:rPr lang="en"/>
              <a:t>liadkh95@gmail.com</a:t>
            </a:r>
            <a:endParaRPr/>
          </a:p>
        </p:txBody>
      </p:sp>
      <p:grpSp>
        <p:nvGrpSpPr>
          <p:cNvPr id="444" name="Google Shape;444;p43"/>
          <p:cNvGrpSpPr/>
          <p:nvPr/>
        </p:nvGrpSpPr>
        <p:grpSpPr>
          <a:xfrm>
            <a:off x="574284" y="556824"/>
            <a:ext cx="292514" cy="292514"/>
            <a:chOff x="1278900" y="2333250"/>
            <a:chExt cx="381175" cy="381175"/>
          </a:xfrm>
        </p:grpSpPr>
        <p:sp>
          <p:nvSpPr>
            <p:cNvPr id="445" name="Google Shape;445;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9" name="Google Shape;449;p43"/>
          <p:cNvPicPr preferRelativeResize="0"/>
          <p:nvPr/>
        </p:nvPicPr>
        <p:blipFill>
          <a:blip r:embed="rId3">
            <a:alphaModFix/>
          </a:blip>
          <a:stretch>
            <a:fillRect/>
          </a:stretch>
        </p:blipFill>
        <p:spPr>
          <a:xfrm>
            <a:off x="4016688" y="3076975"/>
            <a:ext cx="1716823" cy="1321749"/>
          </a:xfrm>
          <a:prstGeom prst="rect">
            <a:avLst/>
          </a:prstGeom>
          <a:noFill/>
          <a:ln>
            <a:noFill/>
          </a:ln>
        </p:spPr>
      </p:pic>
      <p:grpSp>
        <p:nvGrpSpPr>
          <p:cNvPr id="450" name="Google Shape;450;p43"/>
          <p:cNvGrpSpPr/>
          <p:nvPr/>
        </p:nvGrpSpPr>
        <p:grpSpPr>
          <a:xfrm>
            <a:off x="1917087" y="3428876"/>
            <a:ext cx="721743" cy="541604"/>
            <a:chOff x="5972700" y="2330200"/>
            <a:chExt cx="411625" cy="387275"/>
          </a:xfrm>
        </p:grpSpPr>
        <p:sp>
          <p:nvSpPr>
            <p:cNvPr id="451" name="Google Shape;45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 calcmode="lin" valueType="num">
                                      <p:cBhvr additive="base">
                                        <p:cTn id="7" dur="1500"/>
                                        <p:tgtEl>
                                          <p:spTgt spid="442"/>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443"/>
                                        </p:tgtEl>
                                        <p:attrNameLst>
                                          <p:attrName>style.visibility</p:attrName>
                                        </p:attrNameLst>
                                      </p:cBhvr>
                                      <p:to>
                                        <p:strVal val="visible"/>
                                      </p:to>
                                    </p:set>
                                    <p:animEffect transition="in" filter="fade">
                                      <p:cBhvr>
                                        <p:cTn id="11" dur="2000"/>
                                        <p:tgtEl>
                                          <p:spTgt spid="443"/>
                                        </p:tgtEl>
                                      </p:cBhvr>
                                    </p:animEffect>
                                  </p:childTnLst>
                                </p:cTn>
                              </p:par>
                            </p:childTnLst>
                          </p:cTn>
                        </p:par>
                        <p:par>
                          <p:cTn id="12" fill="hold">
                            <p:stCondLst>
                              <p:cond delay="3500"/>
                            </p:stCondLst>
                            <p:childTnLst>
                              <p:par>
                                <p:cTn id="13" presetID="23" presetClass="entr" presetSubtype="16" fill="hold" nodeType="afterEffect">
                                  <p:stCondLst>
                                    <p:cond delay="0"/>
                                  </p:stCondLst>
                                  <p:childTnLst>
                                    <p:set>
                                      <p:cBhvr>
                                        <p:cTn id="14" dur="1" fill="hold">
                                          <p:stCondLst>
                                            <p:cond delay="0"/>
                                          </p:stCondLst>
                                        </p:cTn>
                                        <p:tgtEl>
                                          <p:spTgt spid="449"/>
                                        </p:tgtEl>
                                        <p:attrNameLst>
                                          <p:attrName>style.visibility</p:attrName>
                                        </p:attrNameLst>
                                      </p:cBhvr>
                                      <p:to>
                                        <p:strVal val="visible"/>
                                      </p:to>
                                    </p:set>
                                    <p:anim calcmode="lin" valueType="num">
                                      <p:cBhvr additive="base">
                                        <p:cTn id="15" dur="1000"/>
                                        <p:tgtEl>
                                          <p:spTgt spid="449"/>
                                        </p:tgtEl>
                                        <p:attrNameLst>
                                          <p:attrName>ppt_w</p:attrName>
                                        </p:attrNameLst>
                                      </p:cBhvr>
                                      <p:tavLst>
                                        <p:tav tm="0">
                                          <p:val>
                                            <p:strVal val="0"/>
                                          </p:val>
                                        </p:tav>
                                        <p:tav tm="100000">
                                          <p:val>
                                            <p:strVal val="#ppt_w"/>
                                          </p:val>
                                        </p:tav>
                                      </p:tavLst>
                                    </p:anim>
                                    <p:anim calcmode="lin" valueType="num">
                                      <p:cBhvr additive="base">
                                        <p:cTn id="16" dur="1000"/>
                                        <p:tgtEl>
                                          <p:spTgt spid="4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4</a:t>
            </a:fld>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5</a:t>
            </a:fld>
            <a:endParaRPr/>
          </a:p>
        </p:txBody>
      </p:sp>
      <p:sp>
        <p:nvSpPr>
          <p:cNvPr id="115" name="Google Shape;115;p16"/>
          <p:cNvSpPr txBox="1">
            <a:spLocks noGrp="1"/>
          </p:cNvSpPr>
          <p:nvPr>
            <p:ph type="body" idx="1"/>
          </p:nvPr>
        </p:nvSpPr>
        <p:spPr>
          <a:xfrm>
            <a:off x="291725" y="260575"/>
            <a:ext cx="5793000" cy="425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000000"/>
                </a:solidFill>
              </a:rPr>
              <a:t>Python</a:t>
            </a:r>
            <a:r>
              <a:rPr lang="en" sz="2000"/>
              <a:t> is an interpreted language (execute instructions directly without compiling a program into machine-language instructions) high-level, general-purpose programming language. first released in 1991, Python's design philosophy emphasizes code readability with its notable use of significant whitespace. </a:t>
            </a:r>
            <a:br>
              <a:rPr lang="en" sz="2000"/>
            </a:br>
            <a:r>
              <a:rPr lang="en" sz="2000"/>
              <a:t>Its language constructs, and object-oriented approach, aim to help programmers write clear, logical code for small and large-scale projects.</a:t>
            </a:r>
            <a:endParaRPr sz="2000"/>
          </a:p>
          <a:p>
            <a:pPr marL="0" lvl="0" indent="0" algn="l" rtl="0">
              <a:spcBef>
                <a:spcPts val="600"/>
              </a:spcBef>
              <a:spcAft>
                <a:spcPts val="0"/>
              </a:spcAft>
              <a:buNone/>
            </a:pPr>
            <a:r>
              <a:rPr lang="en" sz="2000"/>
              <a:t>Python is dynamically typed and garbage collected.</a:t>
            </a:r>
            <a:endParaRPr sz="2000"/>
          </a:p>
        </p:txBody>
      </p:sp>
      <p:pic>
        <p:nvPicPr>
          <p:cNvPr id="116" name="Google Shape;116;p16"/>
          <p:cNvPicPr preferRelativeResize="0"/>
          <p:nvPr/>
        </p:nvPicPr>
        <p:blipFill>
          <a:blip r:embed="rId3">
            <a:alphaModFix/>
          </a:blip>
          <a:stretch>
            <a:fillRect/>
          </a:stretch>
        </p:blipFill>
        <p:spPr>
          <a:xfrm>
            <a:off x="6084775" y="883675"/>
            <a:ext cx="2530899" cy="31423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16"/>
                                        </p:tgtEl>
                                        <p:attrNameLst>
                                          <p:attrName>r</p:attrName>
                                        </p:attrNameLst>
                                      </p:cBhvr>
                                    </p:animRo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26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6</a:t>
            </a:fld>
            <a:endParaRPr>
              <a:latin typeface="Montserrat"/>
              <a:ea typeface="Montserrat"/>
              <a:cs typeface="Montserrat"/>
              <a:sym typeface="Montserrat"/>
            </a:endParaRPr>
          </a:p>
        </p:txBody>
      </p:sp>
      <p:sp>
        <p:nvSpPr>
          <p:cNvPr id="122" name="Google Shape;122;p17"/>
          <p:cNvSpPr txBox="1">
            <a:spLocks noGrp="1"/>
          </p:cNvSpPr>
          <p:nvPr>
            <p:ph type="ctrTitle" idx="4294967295"/>
          </p:nvPr>
        </p:nvSpPr>
        <p:spPr>
          <a:xfrm>
            <a:off x="980400" y="821325"/>
            <a:ext cx="7633200" cy="10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000000"/>
                </a:solidFill>
              </a:rPr>
              <a:t>Multithreading</a:t>
            </a:r>
            <a:endParaRPr sz="7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7</a:t>
            </a:fld>
            <a:endParaRPr/>
          </a:p>
        </p:txBody>
      </p:sp>
      <p:sp>
        <p:nvSpPr>
          <p:cNvPr id="128" name="Google Shape;128;p18"/>
          <p:cNvSpPr txBox="1">
            <a:spLocks noGrp="1"/>
          </p:cNvSpPr>
          <p:nvPr>
            <p:ph type="body" idx="1"/>
          </p:nvPr>
        </p:nvSpPr>
        <p:spPr>
          <a:xfrm>
            <a:off x="367925" y="660275"/>
            <a:ext cx="5096700" cy="3631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rgbClr val="FFFFFF"/>
                </a:solidFill>
              </a:rPr>
              <a:t>A thread is a path which is followed during a program’s execution. Majority of programs run as a single thread. </a:t>
            </a:r>
            <a:br>
              <a:rPr lang="en" sz="2000"/>
            </a:br>
            <a:r>
              <a:rPr lang="en" sz="2000">
                <a:solidFill>
                  <a:srgbClr val="FFFFFF"/>
                </a:solidFill>
              </a:rPr>
              <a:t>For example, a program is not capable of reading keystrokes while making drawings. These tasks cannot be executed by the program at the same time. This problem can be solved through multitasking so that two or more tasks can be executed</a:t>
            </a:r>
            <a:r>
              <a:rPr lang="en" sz="2000"/>
              <a:t> </a:t>
            </a:r>
            <a:r>
              <a:rPr lang="en" sz="2000">
                <a:solidFill>
                  <a:srgbClr val="FFFFFF"/>
                </a:solidFill>
              </a:rPr>
              <a:t>simultaneously.</a:t>
            </a:r>
            <a:endParaRPr sz="2000">
              <a:solidFill>
                <a:srgbClr val="FFFFFF"/>
              </a:solidFill>
            </a:endParaRPr>
          </a:p>
        </p:txBody>
      </p:sp>
      <p:pic>
        <p:nvPicPr>
          <p:cNvPr id="129" name="Google Shape;129;p18"/>
          <p:cNvPicPr preferRelativeResize="0"/>
          <p:nvPr/>
        </p:nvPicPr>
        <p:blipFill>
          <a:blip r:embed="rId3">
            <a:alphaModFix/>
          </a:blip>
          <a:stretch>
            <a:fillRect/>
          </a:stretch>
        </p:blipFill>
        <p:spPr>
          <a:xfrm>
            <a:off x="5977500" y="1006025"/>
            <a:ext cx="2361425" cy="2606324"/>
          </a:xfrm>
          <a:prstGeom prst="rect">
            <a:avLst/>
          </a:prstGeom>
          <a:noFill/>
          <a:ln>
            <a:noFill/>
          </a:ln>
        </p:spPr>
      </p:pic>
      <p:sp>
        <p:nvSpPr>
          <p:cNvPr id="130" name="Google Shape;130;p18"/>
          <p:cNvSpPr txBox="1">
            <a:spLocks noGrp="1"/>
          </p:cNvSpPr>
          <p:nvPr>
            <p:ph type="body" idx="1"/>
          </p:nvPr>
        </p:nvSpPr>
        <p:spPr>
          <a:xfrm>
            <a:off x="367925" y="305450"/>
            <a:ext cx="3872700" cy="47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u="sng">
                <a:solidFill>
                  <a:srgbClr val="FFFFFF"/>
                </a:solidFill>
              </a:rPr>
              <a:t>What is thread?</a:t>
            </a:r>
            <a:endParaRPr sz="20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 calcmode="lin" valueType="num">
                                      <p:cBhvr additive="base">
                                        <p:cTn id="12" dur="1000"/>
                                        <p:tgtEl>
                                          <p:spTgt spid="12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 calcmode="lin" valueType="num">
                                      <p:cBhvr additive="base">
                                        <p:cTn id="17" dur="1500"/>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8</a:t>
            </a:fld>
            <a:endParaRPr/>
          </a:p>
        </p:txBody>
      </p:sp>
      <p:sp>
        <p:nvSpPr>
          <p:cNvPr id="136" name="Google Shape;136;p19"/>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Multithreading is the ability of a central processing unit (CPU) (or a single core in a multi-core processor) to provide multiple threads of execution concurrently, supported by the operating system. This approach differs from multiprocessing. </a:t>
            </a:r>
            <a:br>
              <a:rPr lang="en" sz="2000" i="1">
                <a:solidFill>
                  <a:schemeClr val="lt1"/>
                </a:solidFill>
              </a:rPr>
            </a:br>
            <a:r>
              <a:rPr lang="en" sz="2000" i="1">
                <a:solidFill>
                  <a:schemeClr val="lt1"/>
                </a:solidFill>
              </a:rPr>
              <a:t>In a multithreaded application, the threads share the resources of a single or multiple cores, which include the computing units, the CPU caches, and the translation lookaside buffer (TLB).</a:t>
            </a:r>
            <a:endParaRPr sz="2000" i="1">
              <a:solidFill>
                <a:schemeClr val="lt1"/>
              </a:solidFill>
            </a:endParaRPr>
          </a:p>
          <a:p>
            <a:pPr marL="0" lvl="0" indent="0" algn="l" rtl="0">
              <a:spcBef>
                <a:spcPts val="600"/>
              </a:spcBef>
              <a:spcAft>
                <a:spcPts val="0"/>
              </a:spcAft>
              <a:buNone/>
            </a:pPr>
            <a:endParaRPr sz="2000" b="1" u="sng"/>
          </a:p>
        </p:txBody>
      </p:sp>
      <p:pic>
        <p:nvPicPr>
          <p:cNvPr id="137" name="Google Shape;137;p19"/>
          <p:cNvPicPr preferRelativeResize="0"/>
          <p:nvPr/>
        </p:nvPicPr>
        <p:blipFill>
          <a:blip r:embed="rId3">
            <a:alphaModFix/>
          </a:blip>
          <a:stretch>
            <a:fillRect/>
          </a:stretch>
        </p:blipFill>
        <p:spPr>
          <a:xfrm>
            <a:off x="6252425" y="1270802"/>
            <a:ext cx="2318250" cy="2188800"/>
          </a:xfrm>
          <a:prstGeom prst="rect">
            <a:avLst/>
          </a:prstGeom>
          <a:noFill/>
          <a:ln>
            <a:noFill/>
          </a:ln>
        </p:spPr>
      </p:pic>
      <p:sp>
        <p:nvSpPr>
          <p:cNvPr id="138" name="Google Shape;138;p19"/>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So, What is Multithreading?</a:t>
            </a:r>
            <a:endParaRPr sz="2000" i="1">
              <a:solidFill>
                <a:schemeClr val="lt1"/>
              </a:solidFill>
            </a:endParaRPr>
          </a:p>
          <a:p>
            <a:pPr marL="0" lvl="0" indent="0" algn="l" rtl="0">
              <a:spcBef>
                <a:spcPts val="600"/>
              </a:spcBef>
              <a:spcAft>
                <a:spcPts val="0"/>
              </a:spcAft>
              <a:buNone/>
            </a:pPr>
            <a:endParaRPr sz="2000" b="1" u="s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par>
                          <p:cTn id="7" fill="hold">
                            <p:stCondLst>
                              <p:cond delay="700"/>
                            </p:stCondLst>
                            <p:childTnLst>
                              <p:par>
                                <p:cTn id="8" presetID="23" presetClass="entr" presetSubtype="16" fill="hold" nodeType="afterEffect">
                                  <p:stCondLst>
                                    <p:cond delay="0"/>
                                  </p:stCondLst>
                                  <p:childTnLst>
                                    <p:set>
                                      <p:cBhvr>
                                        <p:cTn id="9" dur="1" fill="hold">
                                          <p:stCondLst>
                                            <p:cond delay="0"/>
                                          </p:stCondLst>
                                        </p:cTn>
                                        <p:tgtEl>
                                          <p:spTgt spid="137"/>
                                        </p:tgtEl>
                                        <p:attrNameLst>
                                          <p:attrName>style.visibility</p:attrName>
                                        </p:attrNameLst>
                                      </p:cBhvr>
                                      <p:to>
                                        <p:strVal val="visible"/>
                                      </p:to>
                                    </p:set>
                                    <p:anim calcmode="lin" valueType="num">
                                      <p:cBhvr additive="base">
                                        <p:cTn id="10" dur="1400"/>
                                        <p:tgtEl>
                                          <p:spTgt spid="137"/>
                                        </p:tgtEl>
                                        <p:attrNameLst>
                                          <p:attrName>ppt_w</p:attrName>
                                        </p:attrNameLst>
                                      </p:cBhvr>
                                      <p:tavLst>
                                        <p:tav tm="0">
                                          <p:val>
                                            <p:strVal val="0"/>
                                          </p:val>
                                        </p:tav>
                                        <p:tav tm="100000">
                                          <p:val>
                                            <p:strVal val="#ppt_w"/>
                                          </p:val>
                                        </p:tav>
                                      </p:tavLst>
                                    </p:anim>
                                    <p:anim calcmode="lin" valueType="num">
                                      <p:cBhvr additive="base">
                                        <p:cTn id="11" dur="1400"/>
                                        <p:tgtEl>
                                          <p:spTgt spid="137"/>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36"/>
                                        </p:tgtEl>
                                        <p:attrNameLst>
                                          <p:attrName>style.visibility</p:attrName>
                                        </p:attrNameLst>
                                      </p:cBhvr>
                                      <p:to>
                                        <p:strVal val="visible"/>
                                      </p:to>
                                    </p:set>
                                    <p:anim calcmode="lin" valueType="num">
                                      <p:cBhvr additive="base">
                                        <p:cTn id="16" dur="1000"/>
                                        <p:tgtEl>
                                          <p:spTgt spid="1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ctrTitle" idx="4294967295"/>
          </p:nvPr>
        </p:nvSpPr>
        <p:spPr>
          <a:xfrm>
            <a:off x="1243775" y="2223850"/>
            <a:ext cx="5345700" cy="23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Fork</a:t>
            </a:r>
            <a:endParaRPr sz="7200"/>
          </a:p>
        </p:txBody>
      </p:sp>
      <p:sp>
        <p:nvSpPr>
          <p:cNvPr id="144" name="Google Shape;144;p2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9</a:t>
            </a:fld>
            <a:endParaRPr/>
          </a:p>
        </p:txBody>
      </p:sp>
      <p:sp>
        <p:nvSpPr>
          <p:cNvPr id="145" name="Google Shape;145;p20"/>
          <p:cNvSpPr/>
          <p:nvPr/>
        </p:nvSpPr>
        <p:spPr>
          <a:xfrm rot="9835936">
            <a:off x="6580777" y="2593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0"/>
          <p:cNvGrpSpPr/>
          <p:nvPr/>
        </p:nvGrpSpPr>
        <p:grpSpPr>
          <a:xfrm>
            <a:off x="5000188" y="1088674"/>
            <a:ext cx="162685" cy="162919"/>
            <a:chOff x="5294400" y="974850"/>
            <a:chExt cx="416500" cy="417100"/>
          </a:xfrm>
        </p:grpSpPr>
        <p:sp>
          <p:nvSpPr>
            <p:cNvPr id="147" name="Google Shape;147;p2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0"/>
          <p:cNvGrpSpPr/>
          <p:nvPr/>
        </p:nvGrpSpPr>
        <p:grpSpPr>
          <a:xfrm>
            <a:off x="7068971" y="1715282"/>
            <a:ext cx="1262238" cy="1262397"/>
            <a:chOff x="6643075" y="3664250"/>
            <a:chExt cx="407950" cy="407975"/>
          </a:xfrm>
        </p:grpSpPr>
        <p:sp>
          <p:nvSpPr>
            <p:cNvPr id="150" name="Google Shape;150;p2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0"/>
          <p:cNvGrpSpPr/>
          <p:nvPr/>
        </p:nvGrpSpPr>
        <p:grpSpPr>
          <a:xfrm rot="4171020">
            <a:off x="6563376" y="1551792"/>
            <a:ext cx="454545" cy="454519"/>
            <a:chOff x="576250" y="4319400"/>
            <a:chExt cx="442075" cy="442050"/>
          </a:xfrm>
        </p:grpSpPr>
        <p:sp>
          <p:nvSpPr>
            <p:cNvPr id="153" name="Google Shape;153;p2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20"/>
          <p:cNvGrpSpPr/>
          <p:nvPr/>
        </p:nvGrpSpPr>
        <p:grpSpPr>
          <a:xfrm>
            <a:off x="4620498" y="1288158"/>
            <a:ext cx="358875" cy="358875"/>
            <a:chOff x="5941025" y="3634400"/>
            <a:chExt cx="467650" cy="467650"/>
          </a:xfrm>
        </p:grpSpPr>
        <p:sp>
          <p:nvSpPr>
            <p:cNvPr id="158" name="Google Shape;158;p2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0"/>
          <p:cNvSpPr/>
          <p:nvPr/>
        </p:nvSpPr>
        <p:spPr>
          <a:xfrm rot="1902146">
            <a:off x="7410556" y="1156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rot="-1130564">
            <a:off x="4363392" y="1257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6827348" y="2810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rot="-9946640">
            <a:off x="7756225" y="760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rot="3967602">
            <a:off x="4264877" y="1514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rot="715072">
            <a:off x="5038782" y="1345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theme/theme1.xml><?xml version="1.0" encoding="utf-8"?>
<a:theme xmlns:a="http://schemas.openxmlformats.org/drawingml/2006/main"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1157</Words>
  <Application>Microsoft Office PowerPoint</Application>
  <PresentationFormat>On-screen Show (16:9)</PresentationFormat>
  <Paragraphs>115</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Montserrat</vt:lpstr>
      <vt:lpstr>Raleway</vt:lpstr>
      <vt:lpstr>Arial</vt:lpstr>
      <vt:lpstr>Varela Round</vt:lpstr>
      <vt:lpstr>Marina template</vt:lpstr>
      <vt:lpstr>Presented by students:  Viatcheslav  Kagan   Liad Khamdadash    March - June 2020</vt:lpstr>
      <vt:lpstr>PowerPoint Presentation</vt:lpstr>
      <vt:lpstr>PowerPoint Presentation</vt:lpstr>
      <vt:lpstr>PowerPoint Presentation</vt:lpstr>
      <vt:lpstr>PowerPoint Presentation</vt:lpstr>
      <vt:lpstr>Multithreading</vt:lpstr>
      <vt:lpstr>PowerPoint Presentation</vt:lpstr>
      <vt:lpstr>PowerPoint Presentation</vt:lpstr>
      <vt:lpstr>Fork</vt:lpstr>
      <vt:lpstr>PowerPoint Presentation</vt:lpstr>
      <vt:lpstr>Thread   Pool</vt:lpstr>
      <vt:lpstr>PowerPoint Presentation</vt:lpstr>
      <vt:lpstr>Cryptography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Sequential Code</vt:lpstr>
      <vt:lpstr>PowerPoint Presentation</vt:lpstr>
      <vt:lpstr>Parallel Code Threads</vt:lpstr>
      <vt:lpstr>PowerPoint Presentation</vt:lpstr>
      <vt:lpstr>Why parallel solution better than Sequential In General?</vt:lpstr>
      <vt:lpstr>Multithreading solution is:  Reduces the time consumption/ response time Improving performance and faster access Simplifies the code Better utilization of resources Allows concurrent and parallel occurrence of various tasks</vt:lpstr>
      <vt:lpstr>So, In Python is also good way??  </vt:lpstr>
      <vt:lpstr>Time Results</vt:lpstr>
      <vt:lpstr>Time results Encryption:  </vt:lpstr>
      <vt:lpstr>Time results Decryption:  </vt:lpstr>
      <vt:lpstr>THANKS!  Enjoy our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students:  Viatcheslav  Kagan  311763213 Liad Khamdadash  313299877  March - June 2020</dc:title>
  <cp:lastModifiedBy>Viatcheslav Kagan</cp:lastModifiedBy>
  <cp:revision>2</cp:revision>
  <dcterms:modified xsi:type="dcterms:W3CDTF">2020-10-22T21:23:01Z</dcterms:modified>
</cp:coreProperties>
</file>